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7" r:id="rId4"/>
    <p:sldId id="268" r:id="rId5"/>
    <p:sldId id="269" r:id="rId6"/>
    <p:sldId id="270" r:id="rId7"/>
    <p:sldId id="271" r:id="rId8"/>
    <p:sldId id="258" r:id="rId9"/>
    <p:sldId id="259" r:id="rId10"/>
    <p:sldId id="260" r:id="rId11"/>
    <p:sldId id="262" r:id="rId12"/>
    <p:sldId id="263" r:id="rId13"/>
    <p:sldId id="264" r:id="rId14"/>
    <p:sldId id="266" r:id="rId1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9" d="100"/>
          <a:sy n="59" d="100"/>
        </p:scale>
        <p:origin x="7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3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Text 1"/>
          <p:cNvSpPr/>
          <p:nvPr/>
        </p:nvSpPr>
        <p:spPr>
          <a:xfrm>
            <a:off x="6249591" y="560189"/>
            <a:ext cx="7617619" cy="3510915"/>
          </a:xfrm>
          <a:prstGeom prst="rect">
            <a:avLst/>
          </a:prstGeom>
          <a:noFill/>
          <a:ln/>
        </p:spPr>
        <p:txBody>
          <a:bodyPr wrap="square" rtlCol="0" anchor="t"/>
          <a:lstStyle/>
          <a:p>
            <a:pPr marL="0" indent="0">
              <a:lnSpc>
                <a:spcPts val="6912"/>
              </a:lnSpc>
              <a:buNone/>
            </a:pPr>
            <a:r>
              <a:rPr lang="en-US" sz="5529" dirty="0">
                <a:solidFill>
                  <a:srgbClr val="F2F0F4"/>
                </a:solidFill>
                <a:latin typeface="Montserrat" pitchFamily="34" charset="0"/>
                <a:ea typeface="Montserrat" pitchFamily="34" charset="-122"/>
                <a:cs typeface="Montserrat" pitchFamily="34" charset="-120"/>
              </a:rPr>
              <a:t>Indo-Pacific Dynamics: Power Shifts and Regional Cooperation</a:t>
            </a:r>
            <a:endParaRPr lang="en-US" sz="5529" dirty="0"/>
          </a:p>
        </p:txBody>
      </p:sp>
      <p:sp>
        <p:nvSpPr>
          <p:cNvPr id="6" name="Text 2"/>
          <p:cNvSpPr/>
          <p:nvPr/>
        </p:nvSpPr>
        <p:spPr>
          <a:xfrm>
            <a:off x="6249591" y="4376380"/>
            <a:ext cx="7617619" cy="651510"/>
          </a:xfrm>
          <a:prstGeom prst="rect">
            <a:avLst/>
          </a:prstGeom>
          <a:noFill/>
          <a:ln/>
        </p:spPr>
        <p:txBody>
          <a:bodyPr wrap="square" rtlCol="0" anchor="t"/>
          <a:lstStyle/>
          <a:p>
            <a:pPr marL="0" indent="0">
              <a:lnSpc>
                <a:spcPts val="2564"/>
              </a:lnSpc>
              <a:buNone/>
            </a:pPr>
            <a:r>
              <a:rPr lang="en-US" sz="1603" dirty="0">
                <a:solidFill>
                  <a:srgbClr val="DCD7E5"/>
                </a:solidFill>
                <a:latin typeface="Heebo" pitchFamily="34" charset="0"/>
                <a:ea typeface="Heebo" pitchFamily="34" charset="-122"/>
                <a:cs typeface="Heebo" pitchFamily="34" charset="-120"/>
              </a:rPr>
              <a:t>Examining the geopolitical landscape of the Indo-Pacific as new global and regional actors engage in cooperative and competitive dynamics</a:t>
            </a:r>
            <a:endParaRPr lang="en-US" sz="1603" dirty="0"/>
          </a:p>
        </p:txBody>
      </p:sp>
      <p:sp>
        <p:nvSpPr>
          <p:cNvPr id="7" name="Text 3"/>
          <p:cNvSpPr/>
          <p:nvPr/>
        </p:nvSpPr>
        <p:spPr>
          <a:xfrm>
            <a:off x="6249591" y="5256848"/>
            <a:ext cx="7617619" cy="325755"/>
          </a:xfrm>
          <a:prstGeom prst="rect">
            <a:avLst/>
          </a:prstGeom>
          <a:noFill/>
          <a:ln/>
        </p:spPr>
        <p:txBody>
          <a:bodyPr wrap="none" rtlCol="0" anchor="t"/>
          <a:lstStyle/>
          <a:p>
            <a:pPr marL="0" indent="0">
              <a:lnSpc>
                <a:spcPts val="2564"/>
              </a:lnSpc>
              <a:buNone/>
            </a:pPr>
            <a:endParaRPr lang="en-US" sz="160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32658"/>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2572107"/>
            <a:ext cx="8223647"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China's Multifaceted Interests</a:t>
            </a:r>
            <a:endParaRPr lang="en-US" sz="4374" dirty="0"/>
          </a:p>
        </p:txBody>
      </p:sp>
      <p:sp>
        <p:nvSpPr>
          <p:cNvPr id="5" name="Text 2"/>
          <p:cNvSpPr/>
          <p:nvPr/>
        </p:nvSpPr>
        <p:spPr>
          <a:xfrm>
            <a:off x="2037993" y="3821906"/>
            <a:ext cx="3105031" cy="347186"/>
          </a:xfrm>
          <a:prstGeom prst="rect">
            <a:avLst/>
          </a:prstGeom>
          <a:noFill/>
          <a:ln/>
        </p:spPr>
        <p:txBody>
          <a:bodyPr wrap="none" rtlCol="0" anchor="t"/>
          <a:lstStyle/>
          <a:p>
            <a:pPr marL="0" indent="0">
              <a:lnSpc>
                <a:spcPts val="2734"/>
              </a:lnSpc>
              <a:buNone/>
            </a:pPr>
            <a:r>
              <a:rPr lang="en-US" sz="2187" dirty="0">
                <a:solidFill>
                  <a:srgbClr val="F2F0F4"/>
                </a:solidFill>
                <a:latin typeface="Montserrat" pitchFamily="34" charset="0"/>
                <a:ea typeface="Montserrat" pitchFamily="34" charset="-122"/>
                <a:cs typeface="Montserrat" pitchFamily="34" charset="-120"/>
              </a:rPr>
              <a:t>Economic Imperatives</a:t>
            </a:r>
            <a:endParaRPr lang="en-US" sz="2187" dirty="0"/>
          </a:p>
        </p:txBody>
      </p:sp>
      <p:sp>
        <p:nvSpPr>
          <p:cNvPr id="6" name="Text 3"/>
          <p:cNvSpPr/>
          <p:nvPr/>
        </p:nvSpPr>
        <p:spPr>
          <a:xfrm>
            <a:off x="2037993" y="4391263"/>
            <a:ext cx="3156347"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Ensuring access to key markets and resources to sustain economic growth.</a:t>
            </a:r>
            <a:endParaRPr lang="en-US" sz="1750" dirty="0"/>
          </a:p>
        </p:txBody>
      </p:sp>
      <p:sp>
        <p:nvSpPr>
          <p:cNvPr id="7" name="Text 4"/>
          <p:cNvSpPr/>
          <p:nvPr/>
        </p:nvSpPr>
        <p:spPr>
          <a:xfrm>
            <a:off x="5743932" y="3821906"/>
            <a:ext cx="3027045" cy="347186"/>
          </a:xfrm>
          <a:prstGeom prst="rect">
            <a:avLst/>
          </a:prstGeom>
          <a:noFill/>
          <a:ln/>
        </p:spPr>
        <p:txBody>
          <a:bodyPr wrap="none" rtlCol="0" anchor="t"/>
          <a:lstStyle/>
          <a:p>
            <a:pPr marL="0" indent="0">
              <a:lnSpc>
                <a:spcPts val="2734"/>
              </a:lnSpc>
              <a:buNone/>
            </a:pPr>
            <a:r>
              <a:rPr lang="en-US" sz="2187" dirty="0">
                <a:solidFill>
                  <a:srgbClr val="F2F0F4"/>
                </a:solidFill>
                <a:latin typeface="Montserrat" pitchFamily="34" charset="0"/>
                <a:ea typeface="Montserrat" pitchFamily="34" charset="-122"/>
                <a:cs typeface="Montserrat" pitchFamily="34" charset="-120"/>
              </a:rPr>
              <a:t>Geopolitical Influence</a:t>
            </a:r>
            <a:endParaRPr lang="en-US" sz="2187" dirty="0"/>
          </a:p>
        </p:txBody>
      </p:sp>
      <p:sp>
        <p:nvSpPr>
          <p:cNvPr id="8" name="Text 5"/>
          <p:cNvSpPr/>
          <p:nvPr/>
        </p:nvSpPr>
        <p:spPr>
          <a:xfrm>
            <a:off x="5743932" y="4391263"/>
            <a:ext cx="3156347"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Expanding strategic presence and shaping the regional order to align with its interests.</a:t>
            </a:r>
            <a:endParaRPr lang="en-US" sz="1750" dirty="0"/>
          </a:p>
        </p:txBody>
      </p:sp>
      <p:sp>
        <p:nvSpPr>
          <p:cNvPr id="9" name="Text 6"/>
          <p:cNvSpPr/>
          <p:nvPr/>
        </p:nvSpPr>
        <p:spPr>
          <a:xfrm>
            <a:off x="9449872" y="3821906"/>
            <a:ext cx="2777490" cy="347186"/>
          </a:xfrm>
          <a:prstGeom prst="rect">
            <a:avLst/>
          </a:prstGeom>
          <a:noFill/>
          <a:ln/>
        </p:spPr>
        <p:txBody>
          <a:bodyPr wrap="none" rtlCol="0" anchor="t"/>
          <a:lstStyle/>
          <a:p>
            <a:pPr marL="0" indent="0">
              <a:lnSpc>
                <a:spcPts val="2734"/>
              </a:lnSpc>
              <a:buNone/>
            </a:pPr>
            <a:r>
              <a:rPr lang="en-US" sz="2187" dirty="0">
                <a:solidFill>
                  <a:srgbClr val="F2F0F4"/>
                </a:solidFill>
                <a:latin typeface="Montserrat" pitchFamily="34" charset="0"/>
                <a:ea typeface="Montserrat" pitchFamily="34" charset="-122"/>
                <a:cs typeface="Montserrat" pitchFamily="34" charset="-120"/>
              </a:rPr>
              <a:t>Maritime Security</a:t>
            </a:r>
            <a:endParaRPr lang="en-US" sz="2187" dirty="0"/>
          </a:p>
        </p:txBody>
      </p:sp>
      <p:sp>
        <p:nvSpPr>
          <p:cNvPr id="10" name="Text 7"/>
          <p:cNvSpPr/>
          <p:nvPr/>
        </p:nvSpPr>
        <p:spPr>
          <a:xfrm>
            <a:off x="9449872" y="4391263"/>
            <a:ext cx="3156347"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Safeguarding sea lanes and chokepoints critical for its energy and trade flows.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5" name="Text 1"/>
          <p:cNvSpPr/>
          <p:nvPr/>
        </p:nvSpPr>
        <p:spPr>
          <a:xfrm>
            <a:off x="4490799" y="1665446"/>
            <a:ext cx="5735360"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Russia's Pivot to Asia</a:t>
            </a:r>
            <a:endParaRPr lang="en-US" sz="4374" dirty="0"/>
          </a:p>
        </p:txBody>
      </p:sp>
      <p:sp>
        <p:nvSpPr>
          <p:cNvPr id="6" name="Shape 2"/>
          <p:cNvSpPr/>
          <p:nvPr/>
        </p:nvSpPr>
        <p:spPr>
          <a:xfrm>
            <a:off x="4490799" y="2693075"/>
            <a:ext cx="4542115" cy="2353389"/>
          </a:xfrm>
          <a:prstGeom prst="roundRect">
            <a:avLst>
              <a:gd name="adj" fmla="val 4249"/>
            </a:avLst>
          </a:prstGeom>
          <a:solidFill>
            <a:srgbClr val="3C136D"/>
          </a:solidFill>
          <a:ln w="7620">
            <a:solidFill>
              <a:srgbClr val="552C86"/>
            </a:solidFill>
            <a:prstDash val="solid"/>
          </a:ln>
        </p:spPr>
        <p:txBody>
          <a:bodyPr/>
          <a:lstStyle/>
          <a:p>
            <a:endParaRPr lang="en-NZ"/>
          </a:p>
        </p:txBody>
      </p:sp>
      <p:sp>
        <p:nvSpPr>
          <p:cNvPr id="7" name="Text 3"/>
          <p:cNvSpPr/>
          <p:nvPr/>
        </p:nvSpPr>
        <p:spPr>
          <a:xfrm>
            <a:off x="4720590" y="2922865"/>
            <a:ext cx="3952399" cy="347186"/>
          </a:xfrm>
          <a:prstGeom prst="rect">
            <a:avLst/>
          </a:prstGeom>
          <a:noFill/>
          <a:ln/>
        </p:spPr>
        <p:txBody>
          <a:bodyPr wrap="none" rtlCol="0" anchor="t"/>
          <a:lstStyle/>
          <a:p>
            <a:pPr marL="0" indent="0">
              <a:lnSpc>
                <a:spcPts val="2734"/>
              </a:lnSpc>
              <a:buNone/>
            </a:pPr>
            <a:r>
              <a:rPr lang="en-US" sz="2187" dirty="0">
                <a:solidFill>
                  <a:srgbClr val="DCD7E5"/>
                </a:solidFill>
                <a:latin typeface="Montserrat" pitchFamily="34" charset="0"/>
                <a:ea typeface="Montserrat" pitchFamily="34" charset="-122"/>
                <a:cs typeface="Montserrat" pitchFamily="34" charset="-120"/>
              </a:rPr>
              <a:t>Eurasia-Indo-Pacific Linkage</a:t>
            </a:r>
            <a:endParaRPr lang="en-US" sz="2187" dirty="0"/>
          </a:p>
        </p:txBody>
      </p:sp>
      <p:sp>
        <p:nvSpPr>
          <p:cNvPr id="8" name="Text 4"/>
          <p:cNvSpPr/>
          <p:nvPr/>
        </p:nvSpPr>
        <p:spPr>
          <a:xfrm>
            <a:off x="4720590" y="3403283"/>
            <a:ext cx="4082534"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Russia's efforts to align its strategic interests across the Eurasian and Indo-Pacific regions.</a:t>
            </a:r>
            <a:endParaRPr lang="en-US" sz="1750" dirty="0"/>
          </a:p>
        </p:txBody>
      </p:sp>
      <p:sp>
        <p:nvSpPr>
          <p:cNvPr id="9" name="Shape 5"/>
          <p:cNvSpPr/>
          <p:nvPr/>
        </p:nvSpPr>
        <p:spPr>
          <a:xfrm>
            <a:off x="9255085" y="2693075"/>
            <a:ext cx="4542115" cy="2353389"/>
          </a:xfrm>
          <a:prstGeom prst="roundRect">
            <a:avLst>
              <a:gd name="adj" fmla="val 4249"/>
            </a:avLst>
          </a:prstGeom>
          <a:solidFill>
            <a:srgbClr val="3C136D"/>
          </a:solidFill>
          <a:ln w="7620">
            <a:solidFill>
              <a:srgbClr val="552C86"/>
            </a:solidFill>
            <a:prstDash val="solid"/>
          </a:ln>
        </p:spPr>
        <p:txBody>
          <a:bodyPr/>
          <a:lstStyle/>
          <a:p>
            <a:endParaRPr lang="en-NZ"/>
          </a:p>
        </p:txBody>
      </p:sp>
      <p:sp>
        <p:nvSpPr>
          <p:cNvPr id="10" name="Text 6"/>
          <p:cNvSpPr/>
          <p:nvPr/>
        </p:nvSpPr>
        <p:spPr>
          <a:xfrm>
            <a:off x="9484876" y="2922865"/>
            <a:ext cx="4082534" cy="694373"/>
          </a:xfrm>
          <a:prstGeom prst="rect">
            <a:avLst/>
          </a:prstGeom>
          <a:noFill/>
          <a:ln/>
        </p:spPr>
        <p:txBody>
          <a:bodyPr wrap="square" rtlCol="0" anchor="t"/>
          <a:lstStyle/>
          <a:p>
            <a:pPr marL="0" indent="0">
              <a:lnSpc>
                <a:spcPts val="2734"/>
              </a:lnSpc>
              <a:buNone/>
            </a:pPr>
            <a:r>
              <a:rPr lang="en-US" sz="2187" dirty="0">
                <a:solidFill>
                  <a:srgbClr val="DCD7E5"/>
                </a:solidFill>
                <a:latin typeface="Montserrat" pitchFamily="34" charset="0"/>
                <a:ea typeface="Montserrat" pitchFamily="34" charset="-122"/>
                <a:cs typeface="Montserrat" pitchFamily="34" charset="-120"/>
              </a:rPr>
              <a:t>Balancing Great Power Dynamics</a:t>
            </a:r>
            <a:endParaRPr lang="en-US" sz="2187" dirty="0"/>
          </a:p>
        </p:txBody>
      </p:sp>
      <p:sp>
        <p:nvSpPr>
          <p:cNvPr id="11" name="Text 7"/>
          <p:cNvSpPr/>
          <p:nvPr/>
        </p:nvSpPr>
        <p:spPr>
          <a:xfrm>
            <a:off x="9484876" y="3750469"/>
            <a:ext cx="4082534"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Russia's engagement with India and China to counterbalance US and Chinese influence.</a:t>
            </a:r>
            <a:endParaRPr lang="en-US" sz="1750" dirty="0"/>
          </a:p>
        </p:txBody>
      </p:sp>
      <p:sp>
        <p:nvSpPr>
          <p:cNvPr id="12" name="Shape 8"/>
          <p:cNvSpPr/>
          <p:nvPr/>
        </p:nvSpPr>
        <p:spPr>
          <a:xfrm>
            <a:off x="4490799" y="5268635"/>
            <a:ext cx="9306401" cy="1295400"/>
          </a:xfrm>
          <a:prstGeom prst="roundRect">
            <a:avLst>
              <a:gd name="adj" fmla="val 7719"/>
            </a:avLst>
          </a:prstGeom>
          <a:solidFill>
            <a:srgbClr val="3C136D"/>
          </a:solidFill>
          <a:ln w="7620">
            <a:solidFill>
              <a:srgbClr val="552C86"/>
            </a:solidFill>
            <a:prstDash val="solid"/>
          </a:ln>
        </p:spPr>
        <p:txBody>
          <a:bodyPr/>
          <a:lstStyle/>
          <a:p>
            <a:endParaRPr lang="en-NZ"/>
          </a:p>
        </p:txBody>
      </p:sp>
      <p:sp>
        <p:nvSpPr>
          <p:cNvPr id="13" name="Text 9"/>
          <p:cNvSpPr/>
          <p:nvPr/>
        </p:nvSpPr>
        <p:spPr>
          <a:xfrm>
            <a:off x="4720590" y="5498425"/>
            <a:ext cx="3541752" cy="347186"/>
          </a:xfrm>
          <a:prstGeom prst="rect">
            <a:avLst/>
          </a:prstGeom>
          <a:noFill/>
          <a:ln/>
        </p:spPr>
        <p:txBody>
          <a:bodyPr wrap="none" rtlCol="0" anchor="t"/>
          <a:lstStyle/>
          <a:p>
            <a:pPr marL="0" indent="0">
              <a:lnSpc>
                <a:spcPts val="2734"/>
              </a:lnSpc>
              <a:buNone/>
            </a:pPr>
            <a:r>
              <a:rPr lang="en-US" sz="2187" dirty="0">
                <a:solidFill>
                  <a:srgbClr val="DCD7E5"/>
                </a:solidFill>
                <a:latin typeface="Montserrat" pitchFamily="34" charset="0"/>
                <a:ea typeface="Montserrat" pitchFamily="34" charset="-122"/>
                <a:cs typeface="Montserrat" pitchFamily="34" charset="-120"/>
              </a:rPr>
              <a:t>Energy and Arms Exports</a:t>
            </a:r>
            <a:endParaRPr lang="en-US" sz="2187" dirty="0"/>
          </a:p>
        </p:txBody>
      </p:sp>
      <p:sp>
        <p:nvSpPr>
          <p:cNvPr id="14" name="Text 10"/>
          <p:cNvSpPr/>
          <p:nvPr/>
        </p:nvSpPr>
        <p:spPr>
          <a:xfrm>
            <a:off x="4720590" y="5978843"/>
            <a:ext cx="8846820" cy="355402"/>
          </a:xfrm>
          <a:prstGeom prst="rect">
            <a:avLst/>
          </a:prstGeom>
          <a:noFill/>
          <a:ln/>
        </p:spPr>
        <p:txBody>
          <a:bodyPr wrap="non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Russia's role as a key energy supplier and arms exporter to Indo-Pacific states.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5" name="Text 1"/>
          <p:cNvSpPr/>
          <p:nvPr/>
        </p:nvSpPr>
        <p:spPr>
          <a:xfrm>
            <a:off x="4490799" y="934760"/>
            <a:ext cx="9101852"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Japan's Shifting Security Posture</a:t>
            </a:r>
            <a:endParaRPr lang="en-US" sz="4374" dirty="0"/>
          </a:p>
        </p:txBody>
      </p:sp>
      <p:pic>
        <p:nvPicPr>
          <p:cNvPr id="6" name="Image 2" descr="preencoded.png"/>
          <p:cNvPicPr>
            <a:picLocks noChangeAspect="1"/>
          </p:cNvPicPr>
          <p:nvPr/>
        </p:nvPicPr>
        <p:blipFill>
          <a:blip r:embed="rId4"/>
          <a:stretch>
            <a:fillRect/>
          </a:stretch>
        </p:blipFill>
        <p:spPr>
          <a:xfrm>
            <a:off x="4490799" y="1962388"/>
            <a:ext cx="1110972" cy="1777484"/>
          </a:xfrm>
          <a:prstGeom prst="rect">
            <a:avLst/>
          </a:prstGeom>
        </p:spPr>
      </p:pic>
      <p:sp>
        <p:nvSpPr>
          <p:cNvPr id="7" name="Text 2"/>
          <p:cNvSpPr/>
          <p:nvPr/>
        </p:nvSpPr>
        <p:spPr>
          <a:xfrm>
            <a:off x="5935028" y="2184559"/>
            <a:ext cx="2777490" cy="347186"/>
          </a:xfrm>
          <a:prstGeom prst="rect">
            <a:avLst/>
          </a:prstGeom>
          <a:noFill/>
          <a:ln/>
        </p:spPr>
        <p:txBody>
          <a:bodyPr wrap="non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Threat Perception</a:t>
            </a:r>
            <a:endParaRPr lang="en-US" sz="2187" dirty="0"/>
          </a:p>
        </p:txBody>
      </p:sp>
      <p:sp>
        <p:nvSpPr>
          <p:cNvPr id="8" name="Text 3"/>
          <p:cNvSpPr/>
          <p:nvPr/>
        </p:nvSpPr>
        <p:spPr>
          <a:xfrm>
            <a:off x="5935028" y="2664976"/>
            <a:ext cx="7862173" cy="710803"/>
          </a:xfrm>
          <a:prstGeom prst="rect">
            <a:avLst/>
          </a:prstGeom>
          <a:noFill/>
          <a:ln/>
        </p:spPr>
        <p:txBody>
          <a:bodyPr wrap="squar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Heightened concerns over North Korea's nuclear program and China's assertiveness.</a:t>
            </a:r>
            <a:endParaRPr lang="en-US" sz="1750" dirty="0"/>
          </a:p>
        </p:txBody>
      </p:sp>
      <p:pic>
        <p:nvPicPr>
          <p:cNvPr id="9" name="Image 3" descr="preencoded.png"/>
          <p:cNvPicPr>
            <a:picLocks noChangeAspect="1"/>
          </p:cNvPicPr>
          <p:nvPr/>
        </p:nvPicPr>
        <p:blipFill>
          <a:blip r:embed="rId5"/>
          <a:stretch>
            <a:fillRect/>
          </a:stretch>
        </p:blipFill>
        <p:spPr>
          <a:xfrm>
            <a:off x="4490799" y="3739872"/>
            <a:ext cx="1110972" cy="1777484"/>
          </a:xfrm>
          <a:prstGeom prst="rect">
            <a:avLst/>
          </a:prstGeom>
        </p:spPr>
      </p:pic>
      <p:sp>
        <p:nvSpPr>
          <p:cNvPr id="10" name="Text 4"/>
          <p:cNvSpPr/>
          <p:nvPr/>
        </p:nvSpPr>
        <p:spPr>
          <a:xfrm>
            <a:off x="5935028" y="3962043"/>
            <a:ext cx="3200519" cy="347186"/>
          </a:xfrm>
          <a:prstGeom prst="rect">
            <a:avLst/>
          </a:prstGeom>
          <a:noFill/>
          <a:ln/>
        </p:spPr>
        <p:txBody>
          <a:bodyPr wrap="non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Constitutional Revision</a:t>
            </a:r>
            <a:endParaRPr lang="en-US" sz="2187" dirty="0"/>
          </a:p>
        </p:txBody>
      </p:sp>
      <p:sp>
        <p:nvSpPr>
          <p:cNvPr id="11" name="Text 5"/>
          <p:cNvSpPr/>
          <p:nvPr/>
        </p:nvSpPr>
        <p:spPr>
          <a:xfrm>
            <a:off x="5935028" y="4442460"/>
            <a:ext cx="7862173" cy="355402"/>
          </a:xfrm>
          <a:prstGeom prst="rect">
            <a:avLst/>
          </a:prstGeom>
          <a:noFill/>
          <a:ln/>
        </p:spPr>
        <p:txBody>
          <a:bodyPr wrap="non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Efforts to revise Article 9 and enhance Japan's military capabilities.</a:t>
            </a:r>
            <a:endParaRPr lang="en-US" sz="1750" dirty="0"/>
          </a:p>
        </p:txBody>
      </p:sp>
      <p:pic>
        <p:nvPicPr>
          <p:cNvPr id="12" name="Image 4" descr="preencoded.png"/>
          <p:cNvPicPr>
            <a:picLocks noChangeAspect="1"/>
          </p:cNvPicPr>
          <p:nvPr/>
        </p:nvPicPr>
        <p:blipFill>
          <a:blip r:embed="rId6"/>
          <a:stretch>
            <a:fillRect/>
          </a:stretch>
        </p:blipFill>
        <p:spPr>
          <a:xfrm>
            <a:off x="4490799" y="5517356"/>
            <a:ext cx="1110972" cy="1777484"/>
          </a:xfrm>
          <a:prstGeom prst="rect">
            <a:avLst/>
          </a:prstGeom>
        </p:spPr>
      </p:pic>
      <p:sp>
        <p:nvSpPr>
          <p:cNvPr id="13" name="Text 6"/>
          <p:cNvSpPr/>
          <p:nvPr/>
        </p:nvSpPr>
        <p:spPr>
          <a:xfrm>
            <a:off x="5935028" y="5739527"/>
            <a:ext cx="3349704" cy="347186"/>
          </a:xfrm>
          <a:prstGeom prst="rect">
            <a:avLst/>
          </a:prstGeom>
          <a:noFill/>
          <a:ln/>
        </p:spPr>
        <p:txBody>
          <a:bodyPr wrap="non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Strengthening Alliances</a:t>
            </a:r>
            <a:endParaRPr lang="en-US" sz="2187" dirty="0"/>
          </a:p>
        </p:txBody>
      </p:sp>
      <p:sp>
        <p:nvSpPr>
          <p:cNvPr id="14" name="Text 7"/>
          <p:cNvSpPr/>
          <p:nvPr/>
        </p:nvSpPr>
        <p:spPr>
          <a:xfrm>
            <a:off x="5935028" y="6219944"/>
            <a:ext cx="7862173" cy="710803"/>
          </a:xfrm>
          <a:prstGeom prst="rect">
            <a:avLst/>
          </a:prstGeom>
          <a:noFill/>
          <a:ln/>
        </p:spPr>
        <p:txBody>
          <a:bodyPr wrap="squar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Deepening defense cooperation with the US and exploring new regional partnerships.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2209681"/>
            <a:ext cx="9717167"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Toward a Russia-China-Japan Alliance?</a:t>
            </a:r>
            <a:endParaRPr lang="en-US" sz="4374" dirty="0"/>
          </a:p>
        </p:txBody>
      </p:sp>
      <p:pic>
        <p:nvPicPr>
          <p:cNvPr id="5" name="Image 1" descr="preencoded.png"/>
          <p:cNvPicPr>
            <a:picLocks noChangeAspect="1"/>
          </p:cNvPicPr>
          <p:nvPr/>
        </p:nvPicPr>
        <p:blipFill>
          <a:blip r:embed="rId4"/>
          <a:stretch>
            <a:fillRect/>
          </a:stretch>
        </p:blipFill>
        <p:spPr>
          <a:xfrm>
            <a:off x="2037993" y="3348395"/>
            <a:ext cx="555427" cy="555427"/>
          </a:xfrm>
          <a:prstGeom prst="rect">
            <a:avLst/>
          </a:prstGeom>
        </p:spPr>
      </p:pic>
      <p:sp>
        <p:nvSpPr>
          <p:cNvPr id="6" name="Text 2"/>
          <p:cNvSpPr/>
          <p:nvPr/>
        </p:nvSpPr>
        <p:spPr>
          <a:xfrm>
            <a:off x="2037993" y="4125992"/>
            <a:ext cx="3295888" cy="694373"/>
          </a:xfrm>
          <a:prstGeom prst="rect">
            <a:avLst/>
          </a:prstGeom>
          <a:noFill/>
          <a:ln/>
        </p:spPr>
        <p:txBody>
          <a:bodyPr wrap="squar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Geopolitical Realignment</a:t>
            </a:r>
            <a:endParaRPr lang="en-US" sz="2187" dirty="0"/>
          </a:p>
        </p:txBody>
      </p:sp>
      <p:sp>
        <p:nvSpPr>
          <p:cNvPr id="7" name="Text 3"/>
          <p:cNvSpPr/>
          <p:nvPr/>
        </p:nvSpPr>
        <p:spPr>
          <a:xfrm>
            <a:off x="2037993" y="4953595"/>
            <a:ext cx="3295888" cy="710803"/>
          </a:xfrm>
          <a:prstGeom prst="rect">
            <a:avLst/>
          </a:prstGeom>
          <a:noFill/>
          <a:ln/>
        </p:spPr>
        <p:txBody>
          <a:bodyPr wrap="squar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Possibility of a new power bloc challenging the US-led order.</a:t>
            </a:r>
            <a:endParaRPr lang="en-US" sz="1750" dirty="0"/>
          </a:p>
        </p:txBody>
      </p:sp>
      <p:pic>
        <p:nvPicPr>
          <p:cNvPr id="8" name="Image 2" descr="preencoded.png"/>
          <p:cNvPicPr>
            <a:picLocks noChangeAspect="1"/>
          </p:cNvPicPr>
          <p:nvPr/>
        </p:nvPicPr>
        <p:blipFill>
          <a:blip r:embed="rId5"/>
          <a:stretch>
            <a:fillRect/>
          </a:stretch>
        </p:blipFill>
        <p:spPr>
          <a:xfrm>
            <a:off x="5667137" y="3348395"/>
            <a:ext cx="555427" cy="555427"/>
          </a:xfrm>
          <a:prstGeom prst="rect">
            <a:avLst/>
          </a:prstGeom>
        </p:spPr>
      </p:pic>
      <p:sp>
        <p:nvSpPr>
          <p:cNvPr id="9" name="Text 4"/>
          <p:cNvSpPr/>
          <p:nvPr/>
        </p:nvSpPr>
        <p:spPr>
          <a:xfrm>
            <a:off x="5667137" y="4125992"/>
            <a:ext cx="2782729" cy="347186"/>
          </a:xfrm>
          <a:prstGeom prst="rect">
            <a:avLst/>
          </a:prstGeom>
          <a:noFill/>
          <a:ln/>
        </p:spPr>
        <p:txBody>
          <a:bodyPr wrap="non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Balancing Influence</a:t>
            </a:r>
            <a:endParaRPr lang="en-US" sz="2187" dirty="0"/>
          </a:p>
        </p:txBody>
      </p:sp>
      <p:sp>
        <p:nvSpPr>
          <p:cNvPr id="10" name="Text 5"/>
          <p:cNvSpPr/>
          <p:nvPr/>
        </p:nvSpPr>
        <p:spPr>
          <a:xfrm>
            <a:off x="5667137" y="4606409"/>
            <a:ext cx="3296007" cy="1066205"/>
          </a:xfrm>
          <a:prstGeom prst="rect">
            <a:avLst/>
          </a:prstGeom>
          <a:noFill/>
          <a:ln/>
        </p:spPr>
        <p:txBody>
          <a:bodyPr wrap="squar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Japan's potential to shift away from the US and toward Eurasian powers.</a:t>
            </a:r>
            <a:endParaRPr lang="en-US" sz="1750" dirty="0"/>
          </a:p>
        </p:txBody>
      </p:sp>
      <p:pic>
        <p:nvPicPr>
          <p:cNvPr id="11" name="Image 3" descr="preencoded.png"/>
          <p:cNvPicPr>
            <a:picLocks noChangeAspect="1"/>
          </p:cNvPicPr>
          <p:nvPr/>
        </p:nvPicPr>
        <p:blipFill>
          <a:blip r:embed="rId6"/>
          <a:stretch>
            <a:fillRect/>
          </a:stretch>
        </p:blipFill>
        <p:spPr>
          <a:xfrm>
            <a:off x="9296400" y="3348395"/>
            <a:ext cx="555427" cy="555427"/>
          </a:xfrm>
          <a:prstGeom prst="rect">
            <a:avLst/>
          </a:prstGeom>
        </p:spPr>
      </p:pic>
      <p:sp>
        <p:nvSpPr>
          <p:cNvPr id="12" name="Text 6"/>
          <p:cNvSpPr/>
          <p:nvPr/>
        </p:nvSpPr>
        <p:spPr>
          <a:xfrm>
            <a:off x="9296400" y="4125992"/>
            <a:ext cx="3296007" cy="694373"/>
          </a:xfrm>
          <a:prstGeom prst="rect">
            <a:avLst/>
          </a:prstGeom>
          <a:noFill/>
          <a:ln/>
        </p:spPr>
        <p:txBody>
          <a:bodyPr wrap="square" rtlCol="0" anchor="t"/>
          <a:lstStyle/>
          <a:p>
            <a:pPr marL="0" indent="0" algn="l">
              <a:lnSpc>
                <a:spcPts val="2734"/>
              </a:lnSpc>
              <a:buNone/>
            </a:pPr>
            <a:r>
              <a:rPr lang="en-US" sz="2187" dirty="0">
                <a:solidFill>
                  <a:srgbClr val="DCD7E5"/>
                </a:solidFill>
                <a:latin typeface="Montserrat" pitchFamily="34" charset="0"/>
                <a:ea typeface="Montserrat" pitchFamily="34" charset="-122"/>
                <a:cs typeface="Montserrat" pitchFamily="34" charset="-120"/>
              </a:rPr>
              <a:t>Strategic Considerations</a:t>
            </a:r>
            <a:endParaRPr lang="en-US" sz="2187" dirty="0"/>
          </a:p>
        </p:txBody>
      </p:sp>
      <p:sp>
        <p:nvSpPr>
          <p:cNvPr id="13" name="Text 7"/>
          <p:cNvSpPr/>
          <p:nvPr/>
        </p:nvSpPr>
        <p:spPr>
          <a:xfrm>
            <a:off x="9296400" y="4953595"/>
            <a:ext cx="3296007" cy="1066205"/>
          </a:xfrm>
          <a:prstGeom prst="rect">
            <a:avLst/>
          </a:prstGeom>
          <a:noFill/>
          <a:ln/>
        </p:spPr>
        <p:txBody>
          <a:bodyPr wrap="square" rtlCol="0" anchor="t"/>
          <a:lstStyle/>
          <a:p>
            <a:pPr marL="0" indent="0" algn="l">
              <a:lnSpc>
                <a:spcPts val="2799"/>
              </a:lnSpc>
              <a:buNone/>
            </a:pPr>
            <a:r>
              <a:rPr lang="en-US" sz="1750" dirty="0">
                <a:solidFill>
                  <a:srgbClr val="DCD7E5"/>
                </a:solidFill>
                <a:latin typeface="Heebo" pitchFamily="34" charset="0"/>
                <a:ea typeface="Heebo" pitchFamily="34" charset="-122"/>
                <a:cs typeface="Heebo" pitchFamily="34" charset="-120"/>
              </a:rPr>
              <a:t>Shared interests in regional stability and addressing common security threats.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2229326"/>
            <a:ext cx="5554980"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Conclusion</a:t>
            </a:r>
            <a:endParaRPr lang="en-US" sz="4374" dirty="0"/>
          </a:p>
        </p:txBody>
      </p:sp>
      <p:sp>
        <p:nvSpPr>
          <p:cNvPr id="5" name="Text 2"/>
          <p:cNvSpPr/>
          <p:nvPr/>
        </p:nvSpPr>
        <p:spPr>
          <a:xfrm>
            <a:off x="2037993" y="3368040"/>
            <a:ext cx="10554414" cy="710803"/>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The Indo-Pacific region is undergoing complex power shifts that shape regional cooperation and competition. Understanding these dynamics is crucial for navigating the future of the region.</a:t>
            </a:r>
            <a:endParaRPr lang="en-US" sz="1750" dirty="0"/>
          </a:p>
        </p:txBody>
      </p:sp>
      <p:sp>
        <p:nvSpPr>
          <p:cNvPr id="6" name="Text 3"/>
          <p:cNvSpPr/>
          <p:nvPr/>
        </p:nvSpPr>
        <p:spPr>
          <a:xfrm>
            <a:off x="2037993" y="4328755"/>
            <a:ext cx="10554414" cy="710803"/>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Eurasian states' engagement in the Indo-Pacific, through diplomatic initiatives and strategic alignments, is also shaping the evolving geopolitical landscape. </a:t>
            </a:r>
            <a:endParaRPr lang="en-US" sz="1750" dirty="0"/>
          </a:p>
        </p:txBody>
      </p:sp>
      <p:sp>
        <p:nvSpPr>
          <p:cNvPr id="7" name="Text 4"/>
          <p:cNvSpPr/>
          <p:nvPr/>
        </p:nvSpPr>
        <p:spPr>
          <a:xfrm>
            <a:off x="2037993" y="5289471"/>
            <a:ext cx="10554414" cy="710803"/>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Emerging powers must navigate the implications of these partnerships, balancing opportunities and challenges to preserve sovereignty.</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1926669"/>
            <a:ext cx="6977301"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Actors in the Indo-Pacific</a:t>
            </a:r>
            <a:endParaRPr lang="en-US" sz="4374" dirty="0"/>
          </a:p>
        </p:txBody>
      </p:sp>
      <p:sp>
        <p:nvSpPr>
          <p:cNvPr id="5" name="Text 2"/>
          <p:cNvSpPr/>
          <p:nvPr/>
        </p:nvSpPr>
        <p:spPr>
          <a:xfrm>
            <a:off x="2037993" y="3065383"/>
            <a:ext cx="10554414" cy="355402"/>
          </a:xfrm>
          <a:prstGeom prst="rect">
            <a:avLst/>
          </a:prstGeom>
          <a:noFill/>
          <a:ln/>
        </p:spPr>
        <p:txBody>
          <a:bodyPr wrap="non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The United States remains a formidable global power, wielding significant influence in the region. </a:t>
            </a:r>
            <a:endParaRPr lang="en-US" sz="1750" dirty="0"/>
          </a:p>
        </p:txBody>
      </p:sp>
      <p:sp>
        <p:nvSpPr>
          <p:cNvPr id="6" name="Text 3"/>
          <p:cNvSpPr/>
          <p:nvPr/>
        </p:nvSpPr>
        <p:spPr>
          <a:xfrm>
            <a:off x="2037993" y="3670697"/>
            <a:ext cx="10554414" cy="710803"/>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Japan, with its robust economy, is a key player. </a:t>
            </a:r>
          </a:p>
          <a:p>
            <a:pPr marL="0" indent="0">
              <a:lnSpc>
                <a:spcPts val="2799"/>
              </a:lnSpc>
              <a:buNone/>
            </a:pPr>
            <a:endParaRPr lang="en-US" sz="1750" dirty="0">
              <a:solidFill>
                <a:srgbClr val="DCD7E5"/>
              </a:solidFill>
              <a:latin typeface="Heebo" pitchFamily="34" charset="0"/>
              <a:ea typeface="Heebo" pitchFamily="34" charset="-122"/>
              <a:cs typeface="Heebo" pitchFamily="34" charset="-120"/>
            </a:endParaRPr>
          </a:p>
          <a:p>
            <a:pPr marL="0" indent="0">
              <a:lnSpc>
                <a:spcPts val="2799"/>
              </a:lnSpc>
              <a:buNone/>
            </a:pPr>
            <a:r>
              <a:rPr lang="en-US" sz="1750" dirty="0">
                <a:solidFill>
                  <a:srgbClr val="DCD7E5"/>
                </a:solidFill>
                <a:latin typeface="Heebo" pitchFamily="34" charset="0"/>
                <a:ea typeface="Heebo" pitchFamily="34" charset="-122"/>
                <a:cs typeface="Heebo" pitchFamily="34" charset="-120"/>
              </a:rPr>
              <a:t>India, as a rising power, is increasingly asserting its presence. </a:t>
            </a:r>
            <a:endParaRPr lang="en-US" sz="1750" dirty="0"/>
          </a:p>
        </p:txBody>
      </p:sp>
      <p:sp>
        <p:nvSpPr>
          <p:cNvPr id="7" name="Text 4"/>
          <p:cNvSpPr/>
          <p:nvPr/>
        </p:nvSpPr>
        <p:spPr>
          <a:xfrm>
            <a:off x="2037993" y="4631412"/>
            <a:ext cx="10554414" cy="355402"/>
          </a:xfrm>
          <a:prstGeom prst="rect">
            <a:avLst/>
          </a:prstGeom>
          <a:noFill/>
          <a:ln/>
        </p:spPr>
        <p:txBody>
          <a:bodyPr wrap="none" rtlCol="0" anchor="t"/>
          <a:lstStyle/>
          <a:p>
            <a:pPr marL="0" indent="0">
              <a:lnSpc>
                <a:spcPts val="2799"/>
              </a:lnSpc>
              <a:buNone/>
            </a:pPr>
            <a:endParaRPr lang="en-US" sz="1750" dirty="0">
              <a:solidFill>
                <a:srgbClr val="DCD7E5"/>
              </a:solidFill>
              <a:latin typeface="Heebo" pitchFamily="34" charset="0"/>
              <a:ea typeface="Heebo" pitchFamily="34" charset="-122"/>
              <a:cs typeface="Heebo" pitchFamily="34" charset="-120"/>
            </a:endParaRPr>
          </a:p>
          <a:p>
            <a:pPr marL="0" indent="0">
              <a:lnSpc>
                <a:spcPts val="2799"/>
              </a:lnSpc>
              <a:buNone/>
            </a:pPr>
            <a:r>
              <a:rPr lang="en-US" sz="1750" dirty="0">
                <a:solidFill>
                  <a:srgbClr val="DCD7E5"/>
                </a:solidFill>
                <a:latin typeface="Heebo" pitchFamily="34" charset="0"/>
                <a:ea typeface="Heebo" pitchFamily="34" charset="-122"/>
                <a:cs typeface="Heebo" pitchFamily="34" charset="-120"/>
              </a:rPr>
              <a:t>Australia serves as a linchpin, connecting the various nations.</a:t>
            </a:r>
            <a:endParaRPr lang="en-US" sz="1750" dirty="0"/>
          </a:p>
        </p:txBody>
      </p:sp>
      <p:sp>
        <p:nvSpPr>
          <p:cNvPr id="8" name="Text 5"/>
          <p:cNvSpPr/>
          <p:nvPr/>
        </p:nvSpPr>
        <p:spPr>
          <a:xfrm>
            <a:off x="2037993" y="5236726"/>
            <a:ext cx="10554414" cy="1066205"/>
          </a:xfrm>
          <a:prstGeom prst="rect">
            <a:avLst/>
          </a:prstGeom>
          <a:noFill/>
          <a:ln/>
        </p:spPr>
        <p:txBody>
          <a:bodyPr wrap="square" rtlCol="0" anchor="t"/>
          <a:lstStyle/>
          <a:p>
            <a:pPr marL="0" indent="0">
              <a:lnSpc>
                <a:spcPts val="2799"/>
              </a:lnSpc>
              <a:buNone/>
            </a:pPr>
            <a:endParaRPr lang="en-US" sz="1750" dirty="0">
              <a:solidFill>
                <a:srgbClr val="DCD7E5"/>
              </a:solidFill>
              <a:latin typeface="Heebo" pitchFamily="34" charset="0"/>
              <a:ea typeface="Heebo" pitchFamily="34" charset="-122"/>
              <a:cs typeface="Heebo" pitchFamily="34" charset="-120"/>
            </a:endParaRPr>
          </a:p>
          <a:p>
            <a:pPr marL="0" indent="0">
              <a:lnSpc>
                <a:spcPts val="2799"/>
              </a:lnSpc>
              <a:buNone/>
            </a:pPr>
            <a:r>
              <a:rPr lang="en-US" sz="1750" dirty="0">
                <a:solidFill>
                  <a:srgbClr val="DCD7E5"/>
                </a:solidFill>
                <a:latin typeface="Heebo" pitchFamily="34" charset="0"/>
                <a:ea typeface="Heebo" pitchFamily="34" charset="-122"/>
                <a:cs typeface="Heebo" pitchFamily="34" charset="-120"/>
              </a:rPr>
              <a:t>China's economic success is heavily dependent on access to markets like the United States, Japan, and the European Union.  The critical question is: how can China maintain its interests in the region without jeopardizing its global trade strategy?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NZ"/>
          </a:p>
        </p:txBody>
      </p:sp>
      <p:sp>
        <p:nvSpPr>
          <p:cNvPr id="3" name="Shape 1"/>
          <p:cNvSpPr/>
          <p:nvPr/>
        </p:nvSpPr>
        <p:spPr>
          <a:xfrm>
            <a:off x="0" y="0"/>
            <a:ext cx="14630400" cy="8229600"/>
          </a:xfrm>
          <a:prstGeom prst="rect">
            <a:avLst/>
          </a:prstGeom>
          <a:solidFill>
            <a:srgbClr val="F3F3F7"/>
          </a:solidFill>
          <a:ln/>
        </p:spPr>
        <p:txBody>
          <a:bodyPr/>
          <a:lstStyle/>
          <a:p>
            <a:endParaRPr lang="en-NZ"/>
          </a:p>
        </p:txBody>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868210"/>
            <a:ext cx="7477601" cy="1388745"/>
          </a:xfrm>
          <a:prstGeom prst="rect">
            <a:avLst/>
          </a:prstGeom>
          <a:noFill/>
          <a:ln/>
        </p:spPr>
        <p:txBody>
          <a:bodyPr wrap="square" rtlCol="0" anchor="t"/>
          <a:lstStyle/>
          <a:p>
            <a:pPr marL="0" indent="0">
              <a:lnSpc>
                <a:spcPts val="5468"/>
              </a:lnSpc>
              <a:buNone/>
            </a:pPr>
            <a:endParaRPr lang="en-US" sz="4374" dirty="0"/>
          </a:p>
        </p:txBody>
      </p:sp>
      <p:sp>
        <p:nvSpPr>
          <p:cNvPr id="6" name="Text 3"/>
          <p:cNvSpPr/>
          <p:nvPr/>
        </p:nvSpPr>
        <p:spPr>
          <a:xfrm>
            <a:off x="6319599" y="3590211"/>
            <a:ext cx="7477601" cy="2132409"/>
          </a:xfrm>
          <a:prstGeom prst="rect">
            <a:avLst/>
          </a:prstGeom>
          <a:noFill/>
          <a:ln/>
        </p:spPr>
        <p:txBody>
          <a:bodyPr wrap="square" rtlCol="0" anchor="t"/>
          <a:lstStyle/>
          <a:p>
            <a:pPr marL="0" indent="0">
              <a:lnSpc>
                <a:spcPts val="2799"/>
              </a:lnSpc>
              <a:buNone/>
            </a:pPr>
            <a:r>
              <a:rPr lang="en-US" sz="1750" dirty="0">
                <a:solidFill>
                  <a:srgbClr val="39393C"/>
                </a:solidFill>
                <a:latin typeface="Open Sans" pitchFamily="34" charset="0"/>
                <a:ea typeface="Open Sans" pitchFamily="34" charset="-122"/>
                <a:cs typeface="Open Sans" pitchFamily="34" charset="-120"/>
              </a:rPr>
              <a:t>The Indo-Pacific region has become a hotbed of geopolitical activity, with a complex web of multilateral and minilateral cooperation shaping the dynamics of power and influence. </a:t>
            </a:r>
            <a:endParaRPr lang="en-US" sz="1750" dirty="0"/>
          </a:p>
        </p:txBody>
      </p:sp>
      <p:sp>
        <p:nvSpPr>
          <p:cNvPr id="9" name="Text 6"/>
          <p:cNvSpPr/>
          <p:nvPr/>
        </p:nvSpPr>
        <p:spPr>
          <a:xfrm>
            <a:off x="6786086" y="5972532"/>
            <a:ext cx="2180868" cy="388858"/>
          </a:xfrm>
          <a:prstGeom prst="rect">
            <a:avLst/>
          </a:prstGeom>
          <a:noFill/>
          <a:ln/>
        </p:spPr>
        <p:txBody>
          <a:bodyPr wrap="none" rtlCol="0" anchor="t"/>
          <a:lstStyle/>
          <a:p>
            <a:pPr marL="0" indent="0" algn="l">
              <a:lnSpc>
                <a:spcPts val="3062"/>
              </a:lnSpc>
              <a:buNone/>
            </a:pPr>
            <a:endParaRPr lang="en-US" sz="2187" dirty="0"/>
          </a:p>
        </p:txBody>
      </p:sp>
    </p:spTree>
    <p:extLst>
      <p:ext uri="{BB962C8B-B14F-4D97-AF65-F5344CB8AC3E}">
        <p14:creationId xmlns:p14="http://schemas.microsoft.com/office/powerpoint/2010/main" val="254434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NZ"/>
          </a:p>
        </p:txBody>
      </p:sp>
      <p:sp>
        <p:nvSpPr>
          <p:cNvPr id="3" name="Shape 1"/>
          <p:cNvSpPr/>
          <p:nvPr/>
        </p:nvSpPr>
        <p:spPr>
          <a:xfrm>
            <a:off x="0" y="0"/>
            <a:ext cx="14630400" cy="8229600"/>
          </a:xfrm>
          <a:prstGeom prst="rect">
            <a:avLst/>
          </a:prstGeom>
          <a:solidFill>
            <a:srgbClr val="F3F3F7"/>
          </a:solidFill>
          <a:ln/>
        </p:spPr>
        <p:txBody>
          <a:bodyPr/>
          <a:lstStyle/>
          <a:p>
            <a:endParaRPr lang="en-NZ"/>
          </a:p>
        </p:txBody>
      </p:sp>
      <p:sp>
        <p:nvSpPr>
          <p:cNvPr id="5" name="Text 2"/>
          <p:cNvSpPr/>
          <p:nvPr/>
        </p:nvSpPr>
        <p:spPr>
          <a:xfrm>
            <a:off x="1181695" y="788551"/>
            <a:ext cx="7474148" cy="566380"/>
          </a:xfrm>
          <a:prstGeom prst="rect">
            <a:avLst/>
          </a:prstGeom>
          <a:noFill/>
          <a:ln/>
        </p:spPr>
        <p:txBody>
          <a:bodyPr wrap="none" rtlCol="0" anchor="t"/>
          <a:lstStyle/>
          <a:p>
            <a:pPr marL="0" indent="0">
              <a:lnSpc>
                <a:spcPts val="4460"/>
              </a:lnSpc>
              <a:buNone/>
            </a:pPr>
            <a:r>
              <a:rPr lang="en-US" sz="3568" b="1" dirty="0">
                <a:solidFill>
                  <a:srgbClr val="101014"/>
                </a:solidFill>
                <a:latin typeface="Playfair Display" pitchFamily="34" charset="0"/>
                <a:ea typeface="Playfair Display" pitchFamily="34" charset="-122"/>
                <a:cs typeface="Playfair Display" pitchFamily="34" charset="-120"/>
              </a:rPr>
              <a:t>Minilateralism in the Malacca Strait</a:t>
            </a:r>
            <a:endParaRPr lang="en-US" sz="3568" dirty="0"/>
          </a:p>
        </p:txBody>
      </p:sp>
      <p:sp>
        <p:nvSpPr>
          <p:cNvPr id="6" name="Shape 3"/>
          <p:cNvSpPr/>
          <p:nvPr/>
        </p:nvSpPr>
        <p:spPr>
          <a:xfrm>
            <a:off x="1435417" y="1626751"/>
            <a:ext cx="36195" cy="5814298"/>
          </a:xfrm>
          <a:prstGeom prst="rect">
            <a:avLst/>
          </a:prstGeom>
          <a:solidFill>
            <a:srgbClr val="C9C9CE"/>
          </a:solidFill>
          <a:ln/>
        </p:spPr>
        <p:txBody>
          <a:bodyPr/>
          <a:lstStyle/>
          <a:p>
            <a:endParaRPr lang="en-NZ"/>
          </a:p>
        </p:txBody>
      </p:sp>
      <p:sp>
        <p:nvSpPr>
          <p:cNvPr id="7" name="Shape 4"/>
          <p:cNvSpPr/>
          <p:nvPr/>
        </p:nvSpPr>
        <p:spPr>
          <a:xfrm>
            <a:off x="1657410" y="1954054"/>
            <a:ext cx="634365" cy="36195"/>
          </a:xfrm>
          <a:prstGeom prst="rect">
            <a:avLst/>
          </a:prstGeom>
          <a:solidFill>
            <a:srgbClr val="C9C9CE"/>
          </a:solidFill>
          <a:ln/>
        </p:spPr>
        <p:txBody>
          <a:bodyPr/>
          <a:lstStyle/>
          <a:p>
            <a:endParaRPr lang="en-NZ"/>
          </a:p>
        </p:txBody>
      </p:sp>
      <p:sp>
        <p:nvSpPr>
          <p:cNvPr id="8" name="Shape 5"/>
          <p:cNvSpPr/>
          <p:nvPr/>
        </p:nvSpPr>
        <p:spPr>
          <a:xfrm>
            <a:off x="1249620" y="1768316"/>
            <a:ext cx="407789" cy="407789"/>
          </a:xfrm>
          <a:prstGeom prst="roundRect">
            <a:avLst>
              <a:gd name="adj" fmla="val 26668"/>
            </a:avLst>
          </a:prstGeom>
          <a:solidFill>
            <a:srgbClr val="DEDEE9"/>
          </a:solidFill>
          <a:ln/>
        </p:spPr>
        <p:txBody>
          <a:bodyPr/>
          <a:lstStyle/>
          <a:p>
            <a:endParaRPr lang="en-NZ"/>
          </a:p>
        </p:txBody>
      </p:sp>
      <p:sp>
        <p:nvSpPr>
          <p:cNvPr id="9" name="Text 6"/>
          <p:cNvSpPr/>
          <p:nvPr/>
        </p:nvSpPr>
        <p:spPr>
          <a:xfrm>
            <a:off x="1401425" y="1802368"/>
            <a:ext cx="104180" cy="339685"/>
          </a:xfrm>
          <a:prstGeom prst="rect">
            <a:avLst/>
          </a:prstGeom>
          <a:noFill/>
          <a:ln/>
        </p:spPr>
        <p:txBody>
          <a:bodyPr wrap="none" rtlCol="0" anchor="t"/>
          <a:lstStyle/>
          <a:p>
            <a:pPr marL="0" indent="0" algn="ctr">
              <a:lnSpc>
                <a:spcPts val="2676"/>
              </a:lnSpc>
              <a:buNone/>
            </a:pPr>
            <a:r>
              <a:rPr lang="en-US" sz="2141" b="1" dirty="0">
                <a:solidFill>
                  <a:srgbClr val="101014"/>
                </a:solidFill>
                <a:latin typeface="Playfair Display" pitchFamily="34" charset="0"/>
                <a:ea typeface="Playfair Display" pitchFamily="34" charset="-122"/>
                <a:cs typeface="Playfair Display" pitchFamily="34" charset="-120"/>
              </a:rPr>
              <a:t>1</a:t>
            </a:r>
            <a:endParaRPr lang="en-US" sz="2141" dirty="0"/>
          </a:p>
        </p:txBody>
      </p:sp>
      <p:sp>
        <p:nvSpPr>
          <p:cNvPr id="10" name="Text 7"/>
          <p:cNvSpPr/>
          <p:nvPr/>
        </p:nvSpPr>
        <p:spPr>
          <a:xfrm>
            <a:off x="2450306" y="1807964"/>
            <a:ext cx="2865358" cy="283131"/>
          </a:xfrm>
          <a:prstGeom prst="rect">
            <a:avLst/>
          </a:prstGeom>
          <a:noFill/>
          <a:ln/>
        </p:spPr>
        <p:txBody>
          <a:bodyPr wrap="none" rtlCol="0" anchor="t"/>
          <a:lstStyle/>
          <a:p>
            <a:pPr marL="0" indent="0" algn="l">
              <a:lnSpc>
                <a:spcPts val="2230"/>
              </a:lnSpc>
              <a:buNone/>
            </a:pPr>
            <a:r>
              <a:rPr lang="en-US" sz="1784" b="1" dirty="0">
                <a:solidFill>
                  <a:srgbClr val="101014"/>
                </a:solidFill>
                <a:latin typeface="Playfair Display" pitchFamily="34" charset="0"/>
                <a:ea typeface="Playfair Display" pitchFamily="34" charset="-122"/>
                <a:cs typeface="Playfair Display" pitchFamily="34" charset="-120"/>
              </a:rPr>
              <a:t>Malacca Strait Patrol (MSP)</a:t>
            </a:r>
            <a:endParaRPr lang="en-US" sz="1784" dirty="0"/>
          </a:p>
        </p:txBody>
      </p:sp>
      <p:sp>
        <p:nvSpPr>
          <p:cNvPr id="11" name="Text 8"/>
          <p:cNvSpPr/>
          <p:nvPr/>
        </p:nvSpPr>
        <p:spPr>
          <a:xfrm>
            <a:off x="2450306" y="2199799"/>
            <a:ext cx="7340679" cy="869752"/>
          </a:xfrm>
          <a:prstGeom prst="rect">
            <a:avLst/>
          </a:prstGeom>
          <a:noFill/>
          <a:ln/>
        </p:spPr>
        <p:txBody>
          <a:bodyPr wrap="square" rtlCol="0" anchor="t"/>
          <a:lstStyle/>
          <a:p>
            <a:pPr marL="0" indent="0" algn="l">
              <a:lnSpc>
                <a:spcPts val="2283"/>
              </a:lnSpc>
              <a:buNone/>
            </a:pPr>
            <a:r>
              <a:rPr lang="en-US" sz="1427" dirty="0">
                <a:solidFill>
                  <a:srgbClr val="39393C"/>
                </a:solidFill>
                <a:latin typeface="Open Sans" pitchFamily="34" charset="0"/>
                <a:ea typeface="Open Sans" pitchFamily="34" charset="-122"/>
                <a:cs typeface="Open Sans" pitchFamily="34" charset="-120"/>
              </a:rPr>
              <a:t>The Malacca Strait Patrol, involving Indonesia, Thailand, Malaysia, and Singapore, has been successful in mitigating the threat of piracy in this critical maritime chokepoint. This minilateral cooperation has enhanced regional security and stability.</a:t>
            </a:r>
            <a:endParaRPr lang="en-US" sz="1427" dirty="0"/>
          </a:p>
        </p:txBody>
      </p:sp>
      <p:sp>
        <p:nvSpPr>
          <p:cNvPr id="12" name="Shape 9"/>
          <p:cNvSpPr/>
          <p:nvPr/>
        </p:nvSpPr>
        <p:spPr>
          <a:xfrm>
            <a:off x="1657410" y="3759279"/>
            <a:ext cx="634365" cy="36195"/>
          </a:xfrm>
          <a:prstGeom prst="rect">
            <a:avLst/>
          </a:prstGeom>
          <a:solidFill>
            <a:srgbClr val="C9C9CE"/>
          </a:solidFill>
          <a:ln/>
        </p:spPr>
        <p:txBody>
          <a:bodyPr/>
          <a:lstStyle/>
          <a:p>
            <a:endParaRPr lang="en-NZ"/>
          </a:p>
        </p:txBody>
      </p:sp>
      <p:sp>
        <p:nvSpPr>
          <p:cNvPr id="13" name="Shape 10"/>
          <p:cNvSpPr/>
          <p:nvPr/>
        </p:nvSpPr>
        <p:spPr>
          <a:xfrm>
            <a:off x="1249620" y="3573542"/>
            <a:ext cx="407789" cy="407789"/>
          </a:xfrm>
          <a:prstGeom prst="roundRect">
            <a:avLst>
              <a:gd name="adj" fmla="val 26668"/>
            </a:avLst>
          </a:prstGeom>
          <a:solidFill>
            <a:srgbClr val="DEDEE9"/>
          </a:solidFill>
          <a:ln/>
        </p:spPr>
        <p:txBody>
          <a:bodyPr/>
          <a:lstStyle/>
          <a:p>
            <a:endParaRPr lang="en-NZ"/>
          </a:p>
        </p:txBody>
      </p:sp>
      <p:sp>
        <p:nvSpPr>
          <p:cNvPr id="14" name="Text 11"/>
          <p:cNvSpPr/>
          <p:nvPr/>
        </p:nvSpPr>
        <p:spPr>
          <a:xfrm>
            <a:off x="1382375" y="3607594"/>
            <a:ext cx="142161" cy="339685"/>
          </a:xfrm>
          <a:prstGeom prst="rect">
            <a:avLst/>
          </a:prstGeom>
          <a:noFill/>
          <a:ln/>
        </p:spPr>
        <p:txBody>
          <a:bodyPr wrap="none" rtlCol="0" anchor="t"/>
          <a:lstStyle/>
          <a:p>
            <a:pPr marL="0" indent="0" algn="ctr">
              <a:lnSpc>
                <a:spcPts val="2676"/>
              </a:lnSpc>
              <a:buNone/>
            </a:pPr>
            <a:r>
              <a:rPr lang="en-US" sz="2141" b="1" dirty="0">
                <a:solidFill>
                  <a:srgbClr val="101014"/>
                </a:solidFill>
                <a:latin typeface="Playfair Display" pitchFamily="34" charset="0"/>
                <a:ea typeface="Playfair Display" pitchFamily="34" charset="-122"/>
                <a:cs typeface="Playfair Display" pitchFamily="34" charset="-120"/>
              </a:rPr>
              <a:t>2</a:t>
            </a:r>
            <a:endParaRPr lang="en-US" sz="2141" dirty="0"/>
          </a:p>
        </p:txBody>
      </p:sp>
      <p:sp>
        <p:nvSpPr>
          <p:cNvPr id="15" name="Text 12"/>
          <p:cNvSpPr/>
          <p:nvPr/>
        </p:nvSpPr>
        <p:spPr>
          <a:xfrm>
            <a:off x="2450306" y="3613190"/>
            <a:ext cx="4019669" cy="283131"/>
          </a:xfrm>
          <a:prstGeom prst="rect">
            <a:avLst/>
          </a:prstGeom>
          <a:noFill/>
          <a:ln/>
        </p:spPr>
        <p:txBody>
          <a:bodyPr wrap="none" rtlCol="0" anchor="t"/>
          <a:lstStyle/>
          <a:p>
            <a:pPr marL="0" indent="0" algn="l">
              <a:lnSpc>
                <a:spcPts val="2230"/>
              </a:lnSpc>
              <a:buNone/>
            </a:pPr>
            <a:r>
              <a:rPr lang="en-US" sz="1784" b="1" dirty="0">
                <a:solidFill>
                  <a:srgbClr val="101014"/>
                </a:solidFill>
                <a:latin typeface="Playfair Display" pitchFamily="34" charset="0"/>
                <a:ea typeface="Playfair Display" pitchFamily="34" charset="-122"/>
                <a:cs typeface="Playfair Display" pitchFamily="34" charset="-120"/>
              </a:rPr>
              <a:t>Quad's Maritime Security Cooperation</a:t>
            </a:r>
            <a:endParaRPr lang="en-US" sz="1784" dirty="0"/>
          </a:p>
        </p:txBody>
      </p:sp>
      <p:sp>
        <p:nvSpPr>
          <p:cNvPr id="16" name="Text 13"/>
          <p:cNvSpPr/>
          <p:nvPr/>
        </p:nvSpPr>
        <p:spPr>
          <a:xfrm>
            <a:off x="2450306" y="4005024"/>
            <a:ext cx="7340679" cy="1159669"/>
          </a:xfrm>
          <a:prstGeom prst="rect">
            <a:avLst/>
          </a:prstGeom>
          <a:noFill/>
          <a:ln/>
        </p:spPr>
        <p:txBody>
          <a:bodyPr wrap="square" rtlCol="0" anchor="t"/>
          <a:lstStyle/>
          <a:p>
            <a:pPr marL="0" indent="0" algn="l">
              <a:lnSpc>
                <a:spcPts val="2283"/>
              </a:lnSpc>
              <a:buNone/>
            </a:pPr>
            <a:r>
              <a:rPr lang="en-US" sz="1427" dirty="0">
                <a:solidFill>
                  <a:srgbClr val="39393C"/>
                </a:solidFill>
                <a:latin typeface="Open Sans" pitchFamily="34" charset="0"/>
                <a:ea typeface="Open Sans" pitchFamily="34" charset="-122"/>
                <a:cs typeface="Open Sans" pitchFamily="34" charset="-120"/>
              </a:rPr>
              <a:t>The Quadrilateral Security Dialogue (Quad), comprising Australia, the US, Japan, and India, has a vested interest in safeguarding the Malacca Strait from threats such as piracy, terrorism, and geopolitical tensions. The Quad emphasizes the importance of freedom of navigation and overflight in the Indo-Pacific.</a:t>
            </a:r>
            <a:endParaRPr lang="en-US" sz="1427" dirty="0"/>
          </a:p>
        </p:txBody>
      </p:sp>
      <p:sp>
        <p:nvSpPr>
          <p:cNvPr id="17" name="Shape 14"/>
          <p:cNvSpPr/>
          <p:nvPr/>
        </p:nvSpPr>
        <p:spPr>
          <a:xfrm>
            <a:off x="1657410" y="5854422"/>
            <a:ext cx="634365" cy="36195"/>
          </a:xfrm>
          <a:prstGeom prst="rect">
            <a:avLst/>
          </a:prstGeom>
          <a:solidFill>
            <a:srgbClr val="C9C9CE"/>
          </a:solidFill>
          <a:ln/>
        </p:spPr>
        <p:txBody>
          <a:bodyPr/>
          <a:lstStyle/>
          <a:p>
            <a:endParaRPr lang="en-NZ"/>
          </a:p>
        </p:txBody>
      </p:sp>
      <p:sp>
        <p:nvSpPr>
          <p:cNvPr id="18" name="Shape 15"/>
          <p:cNvSpPr/>
          <p:nvPr/>
        </p:nvSpPr>
        <p:spPr>
          <a:xfrm>
            <a:off x="1249620" y="5668685"/>
            <a:ext cx="407789" cy="407789"/>
          </a:xfrm>
          <a:prstGeom prst="roundRect">
            <a:avLst>
              <a:gd name="adj" fmla="val 26668"/>
            </a:avLst>
          </a:prstGeom>
          <a:solidFill>
            <a:srgbClr val="DEDEE9"/>
          </a:solidFill>
          <a:ln/>
        </p:spPr>
        <p:txBody>
          <a:bodyPr/>
          <a:lstStyle/>
          <a:p>
            <a:endParaRPr lang="en-NZ"/>
          </a:p>
        </p:txBody>
      </p:sp>
      <p:sp>
        <p:nvSpPr>
          <p:cNvPr id="19" name="Text 16"/>
          <p:cNvSpPr/>
          <p:nvPr/>
        </p:nvSpPr>
        <p:spPr>
          <a:xfrm>
            <a:off x="1387138" y="5702737"/>
            <a:ext cx="132636" cy="339685"/>
          </a:xfrm>
          <a:prstGeom prst="rect">
            <a:avLst/>
          </a:prstGeom>
          <a:noFill/>
          <a:ln/>
        </p:spPr>
        <p:txBody>
          <a:bodyPr wrap="none" rtlCol="0" anchor="t"/>
          <a:lstStyle/>
          <a:p>
            <a:pPr marL="0" indent="0" algn="ctr">
              <a:lnSpc>
                <a:spcPts val="2676"/>
              </a:lnSpc>
              <a:buNone/>
            </a:pPr>
            <a:r>
              <a:rPr lang="en-US" sz="2141" b="1" dirty="0">
                <a:solidFill>
                  <a:srgbClr val="101014"/>
                </a:solidFill>
                <a:latin typeface="Playfair Display" pitchFamily="34" charset="0"/>
                <a:ea typeface="Playfair Display" pitchFamily="34" charset="-122"/>
                <a:cs typeface="Playfair Display" pitchFamily="34" charset="-120"/>
              </a:rPr>
              <a:t>3</a:t>
            </a:r>
            <a:endParaRPr lang="en-US" sz="2141" dirty="0"/>
          </a:p>
        </p:txBody>
      </p:sp>
      <p:sp>
        <p:nvSpPr>
          <p:cNvPr id="20" name="Text 17"/>
          <p:cNvSpPr/>
          <p:nvPr/>
        </p:nvSpPr>
        <p:spPr>
          <a:xfrm>
            <a:off x="2450306" y="5708333"/>
            <a:ext cx="4349829" cy="283131"/>
          </a:xfrm>
          <a:prstGeom prst="rect">
            <a:avLst/>
          </a:prstGeom>
          <a:noFill/>
          <a:ln/>
        </p:spPr>
        <p:txBody>
          <a:bodyPr wrap="none" rtlCol="0" anchor="t"/>
          <a:lstStyle/>
          <a:p>
            <a:pPr marL="0" indent="0" algn="l">
              <a:lnSpc>
                <a:spcPts val="2230"/>
              </a:lnSpc>
              <a:buNone/>
            </a:pPr>
            <a:r>
              <a:rPr lang="en-US" sz="1784" b="1" dirty="0">
                <a:solidFill>
                  <a:srgbClr val="101014"/>
                </a:solidFill>
                <a:latin typeface="Playfair Display" pitchFamily="34" charset="0"/>
                <a:ea typeface="Playfair Display" pitchFamily="34" charset="-122"/>
                <a:cs typeface="Playfair Display" pitchFamily="34" charset="-120"/>
              </a:rPr>
              <a:t>Competing Visions: Quad vs. China's MSR</a:t>
            </a:r>
            <a:endParaRPr lang="en-US" sz="1784" dirty="0"/>
          </a:p>
        </p:txBody>
      </p:sp>
      <p:sp>
        <p:nvSpPr>
          <p:cNvPr id="21" name="Text 18"/>
          <p:cNvSpPr/>
          <p:nvPr/>
        </p:nvSpPr>
        <p:spPr>
          <a:xfrm>
            <a:off x="2450306" y="6100167"/>
            <a:ext cx="7340679" cy="1159669"/>
          </a:xfrm>
          <a:prstGeom prst="rect">
            <a:avLst/>
          </a:prstGeom>
          <a:noFill/>
          <a:ln/>
        </p:spPr>
        <p:txBody>
          <a:bodyPr wrap="square" rtlCol="0" anchor="t"/>
          <a:lstStyle/>
          <a:p>
            <a:pPr marL="0" indent="0" algn="l">
              <a:lnSpc>
                <a:spcPts val="2283"/>
              </a:lnSpc>
              <a:buNone/>
            </a:pPr>
            <a:r>
              <a:rPr lang="en-US" sz="1427" dirty="0">
                <a:solidFill>
                  <a:srgbClr val="39393C"/>
                </a:solidFill>
                <a:latin typeface="Open Sans" pitchFamily="34" charset="0"/>
                <a:ea typeface="Open Sans" pitchFamily="34" charset="-122"/>
                <a:cs typeface="Open Sans" pitchFamily="34" charset="-120"/>
              </a:rPr>
              <a:t>The rivalry between the Quad and China's Maritime Silk Road (MSR) initiative is a significant aspect of the strategic competition in the Indo-Pacific. This competition is driven by differing visions for regional order, economic integration, and security dynamics.</a:t>
            </a:r>
            <a:endParaRPr lang="en-US" sz="1427" dirty="0"/>
          </a:p>
        </p:txBody>
      </p:sp>
    </p:spTree>
    <p:extLst>
      <p:ext uri="{BB962C8B-B14F-4D97-AF65-F5344CB8AC3E}">
        <p14:creationId xmlns:p14="http://schemas.microsoft.com/office/powerpoint/2010/main" val="58529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NZ"/>
          </a:p>
        </p:txBody>
      </p:sp>
      <p:sp>
        <p:nvSpPr>
          <p:cNvPr id="3" name="Shape 1"/>
          <p:cNvSpPr/>
          <p:nvPr/>
        </p:nvSpPr>
        <p:spPr>
          <a:xfrm>
            <a:off x="0" y="0"/>
            <a:ext cx="14630400" cy="8229600"/>
          </a:xfrm>
          <a:prstGeom prst="rect">
            <a:avLst/>
          </a:prstGeom>
          <a:solidFill>
            <a:srgbClr val="F3F3F7"/>
          </a:solidFill>
          <a:ln/>
        </p:spPr>
        <p:txBody>
          <a:bodyPr/>
          <a:lstStyle/>
          <a:p>
            <a:endParaRPr lang="en-NZ"/>
          </a:p>
        </p:txBody>
      </p:sp>
      <p:sp>
        <p:nvSpPr>
          <p:cNvPr id="4" name="Text 2"/>
          <p:cNvSpPr/>
          <p:nvPr/>
        </p:nvSpPr>
        <p:spPr>
          <a:xfrm>
            <a:off x="2037993" y="1158716"/>
            <a:ext cx="10544294" cy="694373"/>
          </a:xfrm>
          <a:prstGeom prst="rect">
            <a:avLst/>
          </a:prstGeom>
          <a:noFill/>
          <a:ln/>
        </p:spPr>
        <p:txBody>
          <a:bodyPr wrap="none" rtlCol="0" anchor="t"/>
          <a:lstStyle/>
          <a:p>
            <a:pPr marL="0" indent="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Minilateralism and the US-Japan Alliance</a:t>
            </a:r>
            <a:endParaRPr lang="en-US" sz="4374" dirty="0"/>
          </a:p>
        </p:txBody>
      </p:sp>
      <p:sp>
        <p:nvSpPr>
          <p:cNvPr id="5" name="Text 3"/>
          <p:cNvSpPr/>
          <p:nvPr/>
        </p:nvSpPr>
        <p:spPr>
          <a:xfrm>
            <a:off x="2037993" y="2408515"/>
            <a:ext cx="3156347" cy="1041559"/>
          </a:xfrm>
          <a:prstGeom prst="rect">
            <a:avLst/>
          </a:prstGeom>
          <a:noFill/>
          <a:ln/>
        </p:spPr>
        <p:txBody>
          <a:bodyPr wrap="squar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TCOG: Trilateral Cooperation and Oversight Group</a:t>
            </a:r>
            <a:endParaRPr lang="en-US" sz="2187" dirty="0"/>
          </a:p>
        </p:txBody>
      </p:sp>
      <p:sp>
        <p:nvSpPr>
          <p:cNvPr id="6" name="Text 4"/>
          <p:cNvSpPr/>
          <p:nvPr/>
        </p:nvSpPr>
        <p:spPr>
          <a:xfrm>
            <a:off x="2037993" y="3672245"/>
            <a:ext cx="3156347" cy="3198614"/>
          </a:xfrm>
          <a:prstGeom prst="rect">
            <a:avLst/>
          </a:prstGeom>
          <a:noFill/>
          <a:ln/>
        </p:spPr>
        <p:txBody>
          <a:bodyPr wrap="square" rtlCol="0" anchor="t"/>
          <a:lstStyle/>
          <a:p>
            <a:pPr marL="0" indent="0">
              <a:lnSpc>
                <a:spcPts val="2799"/>
              </a:lnSpc>
              <a:buNone/>
            </a:pPr>
            <a:r>
              <a:rPr lang="en-US" sz="1750" dirty="0">
                <a:solidFill>
                  <a:srgbClr val="39393C"/>
                </a:solidFill>
                <a:latin typeface="Open Sans" pitchFamily="34" charset="0"/>
                <a:ea typeface="Open Sans" pitchFamily="34" charset="-122"/>
                <a:cs typeface="Open Sans" pitchFamily="34" charset="-120"/>
              </a:rPr>
              <a:t>In 1999, the TCOG was established by Japan, the US, and South Korea to enhance policy coordination for addressing nuclear and missile programs. However, this alliance was short-lived due to tensions between Japan and South Korea.</a:t>
            </a:r>
            <a:endParaRPr lang="en-US" sz="1750" dirty="0"/>
          </a:p>
        </p:txBody>
      </p:sp>
      <p:sp>
        <p:nvSpPr>
          <p:cNvPr id="7" name="Text 5"/>
          <p:cNvSpPr/>
          <p:nvPr/>
        </p:nvSpPr>
        <p:spPr>
          <a:xfrm>
            <a:off x="5743932" y="2408515"/>
            <a:ext cx="3156347" cy="694373"/>
          </a:xfrm>
          <a:prstGeom prst="rect">
            <a:avLst/>
          </a:prstGeom>
          <a:noFill/>
          <a:ln/>
        </p:spPr>
        <p:txBody>
          <a:bodyPr wrap="squar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TSD: Trilateral Strategic Dialogue</a:t>
            </a:r>
            <a:endParaRPr lang="en-US" sz="2187" dirty="0"/>
          </a:p>
        </p:txBody>
      </p:sp>
      <p:sp>
        <p:nvSpPr>
          <p:cNvPr id="8" name="Text 6"/>
          <p:cNvSpPr/>
          <p:nvPr/>
        </p:nvSpPr>
        <p:spPr>
          <a:xfrm>
            <a:off x="5743932" y="3325058"/>
            <a:ext cx="3156347" cy="2843213"/>
          </a:xfrm>
          <a:prstGeom prst="rect">
            <a:avLst/>
          </a:prstGeom>
          <a:noFill/>
          <a:ln/>
        </p:spPr>
        <p:txBody>
          <a:bodyPr wrap="square" rtlCol="0" anchor="t"/>
          <a:lstStyle/>
          <a:p>
            <a:pPr marL="0" indent="0">
              <a:lnSpc>
                <a:spcPts val="2799"/>
              </a:lnSpc>
              <a:buNone/>
            </a:pPr>
            <a:r>
              <a:rPr lang="en-US" sz="1750" dirty="0">
                <a:solidFill>
                  <a:srgbClr val="39393C"/>
                </a:solidFill>
                <a:latin typeface="Open Sans" pitchFamily="34" charset="0"/>
                <a:ea typeface="Open Sans" pitchFamily="34" charset="-122"/>
                <a:cs typeface="Open Sans" pitchFamily="34" charset="-120"/>
              </a:rPr>
              <a:t>In 2002, the Trilateral Strategic Dialogue (TSD) was established between Japan, the US, and Australia, becoming a central element of any US-led collective response to regional crises in the Indo-Pacific.</a:t>
            </a:r>
            <a:endParaRPr lang="en-US" sz="1750" dirty="0"/>
          </a:p>
        </p:txBody>
      </p:sp>
      <p:sp>
        <p:nvSpPr>
          <p:cNvPr id="9" name="Text 7"/>
          <p:cNvSpPr/>
          <p:nvPr/>
        </p:nvSpPr>
        <p:spPr>
          <a:xfrm>
            <a:off x="9449872" y="2408515"/>
            <a:ext cx="3156347" cy="694373"/>
          </a:xfrm>
          <a:prstGeom prst="rect">
            <a:avLst/>
          </a:prstGeom>
          <a:noFill/>
          <a:ln/>
        </p:spPr>
        <p:txBody>
          <a:bodyPr wrap="squar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GCAP: Global Combat Air Programme</a:t>
            </a:r>
            <a:endParaRPr lang="en-US" sz="2187" dirty="0"/>
          </a:p>
        </p:txBody>
      </p:sp>
      <p:sp>
        <p:nvSpPr>
          <p:cNvPr id="10" name="Text 8"/>
          <p:cNvSpPr/>
          <p:nvPr/>
        </p:nvSpPr>
        <p:spPr>
          <a:xfrm>
            <a:off x="9449872" y="3325058"/>
            <a:ext cx="3156347" cy="3198614"/>
          </a:xfrm>
          <a:prstGeom prst="rect">
            <a:avLst/>
          </a:prstGeom>
          <a:noFill/>
          <a:ln/>
        </p:spPr>
        <p:txBody>
          <a:bodyPr wrap="square" rtlCol="0" anchor="t"/>
          <a:lstStyle/>
          <a:p>
            <a:pPr marL="0" indent="0">
              <a:lnSpc>
                <a:spcPts val="2799"/>
              </a:lnSpc>
              <a:buNone/>
            </a:pPr>
            <a:r>
              <a:rPr lang="en-US" sz="1750" dirty="0">
                <a:solidFill>
                  <a:srgbClr val="39393C"/>
                </a:solidFill>
                <a:latin typeface="Open Sans" pitchFamily="34" charset="0"/>
                <a:ea typeface="Open Sans" pitchFamily="34" charset="-122"/>
                <a:cs typeface="Open Sans" pitchFamily="34" charset="-120"/>
              </a:rPr>
              <a:t>While Japan often works closely with the US, it has also engaged in minilateral initiatives outside the US alliance, such as the Global Combat Air Programme (GCAP) with the UK and Italy, strengthening military and political ties.</a:t>
            </a:r>
            <a:endParaRPr lang="en-US" sz="1750" dirty="0"/>
          </a:p>
        </p:txBody>
      </p:sp>
    </p:spTree>
    <p:extLst>
      <p:ext uri="{BB962C8B-B14F-4D97-AF65-F5344CB8AC3E}">
        <p14:creationId xmlns:p14="http://schemas.microsoft.com/office/powerpoint/2010/main" val="88241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NZ"/>
          </a:p>
        </p:txBody>
      </p:sp>
      <p:sp>
        <p:nvSpPr>
          <p:cNvPr id="3" name="Shape 1"/>
          <p:cNvSpPr/>
          <p:nvPr/>
        </p:nvSpPr>
        <p:spPr>
          <a:xfrm>
            <a:off x="0" y="0"/>
            <a:ext cx="14630400" cy="8229600"/>
          </a:xfrm>
          <a:prstGeom prst="rect">
            <a:avLst/>
          </a:prstGeom>
          <a:solidFill>
            <a:srgbClr val="F3F3F7"/>
          </a:solidFill>
          <a:ln/>
        </p:spPr>
        <p:txBody>
          <a:bodyPr/>
          <a:lstStyle/>
          <a:p>
            <a:endParaRPr lang="en-NZ"/>
          </a:p>
        </p:txBody>
      </p:sp>
      <p:pic>
        <p:nvPicPr>
          <p:cNvPr id="4" name="Image 0" descr="preencoded.png"/>
          <p:cNvPicPr>
            <a:picLocks noChangeAspect="1"/>
          </p:cNvPicPr>
          <p:nvPr/>
        </p:nvPicPr>
        <p:blipFill>
          <a:blip r:embed="rId3"/>
          <a:stretch>
            <a:fillRect/>
          </a:stretch>
        </p:blipFill>
        <p:spPr>
          <a:xfrm>
            <a:off x="0" y="0"/>
            <a:ext cx="14630400" cy="2365653"/>
          </a:xfrm>
          <a:prstGeom prst="rect">
            <a:avLst/>
          </a:prstGeom>
        </p:spPr>
      </p:pic>
      <p:sp>
        <p:nvSpPr>
          <p:cNvPr id="5" name="Text 2"/>
          <p:cNvSpPr/>
          <p:nvPr/>
        </p:nvSpPr>
        <p:spPr>
          <a:xfrm>
            <a:off x="2820353" y="2886670"/>
            <a:ext cx="8050649" cy="591383"/>
          </a:xfrm>
          <a:prstGeom prst="rect">
            <a:avLst/>
          </a:prstGeom>
          <a:noFill/>
          <a:ln/>
        </p:spPr>
        <p:txBody>
          <a:bodyPr wrap="none" rtlCol="0" anchor="t"/>
          <a:lstStyle/>
          <a:p>
            <a:pPr marL="0" indent="0">
              <a:lnSpc>
                <a:spcPts val="4657"/>
              </a:lnSpc>
              <a:buNone/>
            </a:pPr>
            <a:r>
              <a:rPr lang="en-US" sz="3725" b="1" dirty="0">
                <a:solidFill>
                  <a:srgbClr val="101014"/>
                </a:solidFill>
                <a:latin typeface="Playfair Display" pitchFamily="34" charset="0"/>
                <a:ea typeface="Playfair Display" pitchFamily="34" charset="-122"/>
                <a:cs typeface="Playfair Display" pitchFamily="34" charset="-120"/>
              </a:rPr>
              <a:t>Minilateralism and China's Influence</a:t>
            </a:r>
            <a:endParaRPr lang="en-US" sz="3725" dirty="0"/>
          </a:p>
        </p:txBody>
      </p:sp>
      <p:sp>
        <p:nvSpPr>
          <p:cNvPr id="6" name="Shape 3"/>
          <p:cNvSpPr/>
          <p:nvPr/>
        </p:nvSpPr>
        <p:spPr>
          <a:xfrm>
            <a:off x="2820353" y="3909774"/>
            <a:ext cx="425768" cy="425768"/>
          </a:xfrm>
          <a:prstGeom prst="roundRect">
            <a:avLst>
              <a:gd name="adj" fmla="val 26670"/>
            </a:avLst>
          </a:prstGeom>
          <a:solidFill>
            <a:srgbClr val="DEDEE9"/>
          </a:solidFill>
          <a:ln/>
        </p:spPr>
        <p:txBody>
          <a:bodyPr/>
          <a:lstStyle/>
          <a:p>
            <a:endParaRPr lang="en-NZ"/>
          </a:p>
        </p:txBody>
      </p:sp>
      <p:sp>
        <p:nvSpPr>
          <p:cNvPr id="7" name="Text 4"/>
          <p:cNvSpPr/>
          <p:nvPr/>
        </p:nvSpPr>
        <p:spPr>
          <a:xfrm>
            <a:off x="2978825" y="3945255"/>
            <a:ext cx="108823" cy="354806"/>
          </a:xfrm>
          <a:prstGeom prst="rect">
            <a:avLst/>
          </a:prstGeom>
          <a:noFill/>
          <a:ln/>
        </p:spPr>
        <p:txBody>
          <a:bodyPr wrap="none" rtlCol="0" anchor="t"/>
          <a:lstStyle/>
          <a:p>
            <a:pPr marL="0" indent="0" algn="ctr">
              <a:lnSpc>
                <a:spcPts val="2794"/>
              </a:lnSpc>
              <a:buNone/>
            </a:pPr>
            <a:r>
              <a:rPr lang="en-US" sz="2235" b="1" dirty="0">
                <a:solidFill>
                  <a:srgbClr val="101014"/>
                </a:solidFill>
                <a:latin typeface="Playfair Display" pitchFamily="34" charset="0"/>
                <a:ea typeface="Playfair Display" pitchFamily="34" charset="-122"/>
                <a:cs typeface="Playfair Display" pitchFamily="34" charset="-120"/>
              </a:rPr>
              <a:t>1</a:t>
            </a:r>
            <a:endParaRPr lang="en-US" sz="2235" dirty="0"/>
          </a:p>
        </p:txBody>
      </p:sp>
      <p:sp>
        <p:nvSpPr>
          <p:cNvPr id="8" name="Text 5"/>
          <p:cNvSpPr/>
          <p:nvPr/>
        </p:nvSpPr>
        <p:spPr>
          <a:xfrm>
            <a:off x="3435310" y="3974783"/>
            <a:ext cx="2255401" cy="591264"/>
          </a:xfrm>
          <a:prstGeom prst="rect">
            <a:avLst/>
          </a:prstGeom>
          <a:noFill/>
          <a:ln/>
        </p:spPr>
        <p:txBody>
          <a:bodyPr wrap="square" rtlCol="0" anchor="t"/>
          <a:lstStyle/>
          <a:p>
            <a:pPr marL="0" indent="0">
              <a:lnSpc>
                <a:spcPts val="2328"/>
              </a:lnSpc>
              <a:buNone/>
            </a:pPr>
            <a:r>
              <a:rPr lang="en-US" sz="1863" b="1" dirty="0">
                <a:solidFill>
                  <a:srgbClr val="101014"/>
                </a:solidFill>
                <a:latin typeface="Playfair Display" pitchFamily="34" charset="0"/>
                <a:ea typeface="Playfair Display" pitchFamily="34" charset="-122"/>
                <a:cs typeface="Playfair Display" pitchFamily="34" charset="-120"/>
              </a:rPr>
              <a:t>China's Maritime Silk Road (MSR)</a:t>
            </a:r>
            <a:endParaRPr lang="en-US" sz="1863" dirty="0"/>
          </a:p>
        </p:txBody>
      </p:sp>
      <p:sp>
        <p:nvSpPr>
          <p:cNvPr id="9" name="Text 6"/>
          <p:cNvSpPr/>
          <p:nvPr/>
        </p:nvSpPr>
        <p:spPr>
          <a:xfrm>
            <a:off x="3435310" y="4679513"/>
            <a:ext cx="2255401" cy="3028950"/>
          </a:xfrm>
          <a:prstGeom prst="rect">
            <a:avLst/>
          </a:prstGeom>
          <a:noFill/>
          <a:ln/>
        </p:spPr>
        <p:txBody>
          <a:bodyPr wrap="square" rtlCol="0" anchor="t"/>
          <a:lstStyle/>
          <a:p>
            <a:pPr marL="0" indent="0">
              <a:lnSpc>
                <a:spcPts val="2384"/>
              </a:lnSpc>
              <a:buNone/>
            </a:pPr>
            <a:r>
              <a:rPr lang="en-US" sz="1490" dirty="0">
                <a:solidFill>
                  <a:srgbClr val="39393C"/>
                </a:solidFill>
                <a:latin typeface="Open Sans" pitchFamily="34" charset="0"/>
                <a:ea typeface="Open Sans" pitchFamily="34" charset="-122"/>
                <a:cs typeface="Open Sans" pitchFamily="34" charset="-120"/>
              </a:rPr>
              <a:t>China's MSR initiative enhances its strategic footprint through economic investments and development projects, potentially increasing its political and military influence in recipient countries in the Indo-Pacific.</a:t>
            </a:r>
            <a:endParaRPr lang="en-US" sz="1490" dirty="0"/>
          </a:p>
        </p:txBody>
      </p:sp>
      <p:sp>
        <p:nvSpPr>
          <p:cNvPr id="10" name="Shape 7"/>
          <p:cNvSpPr/>
          <p:nvPr/>
        </p:nvSpPr>
        <p:spPr>
          <a:xfrm>
            <a:off x="5879902" y="3909774"/>
            <a:ext cx="425768" cy="425768"/>
          </a:xfrm>
          <a:prstGeom prst="roundRect">
            <a:avLst>
              <a:gd name="adj" fmla="val 26670"/>
            </a:avLst>
          </a:prstGeom>
          <a:solidFill>
            <a:srgbClr val="DEDEE9"/>
          </a:solidFill>
          <a:ln/>
        </p:spPr>
        <p:txBody>
          <a:bodyPr/>
          <a:lstStyle/>
          <a:p>
            <a:endParaRPr lang="en-NZ"/>
          </a:p>
        </p:txBody>
      </p:sp>
      <p:sp>
        <p:nvSpPr>
          <p:cNvPr id="11" name="Text 8"/>
          <p:cNvSpPr/>
          <p:nvPr/>
        </p:nvSpPr>
        <p:spPr>
          <a:xfrm>
            <a:off x="6018490" y="3945255"/>
            <a:ext cx="148471" cy="354806"/>
          </a:xfrm>
          <a:prstGeom prst="rect">
            <a:avLst/>
          </a:prstGeom>
          <a:noFill/>
          <a:ln/>
        </p:spPr>
        <p:txBody>
          <a:bodyPr wrap="none" rtlCol="0" anchor="t"/>
          <a:lstStyle/>
          <a:p>
            <a:pPr marL="0" indent="0" algn="ctr">
              <a:lnSpc>
                <a:spcPts val="2794"/>
              </a:lnSpc>
              <a:buNone/>
            </a:pPr>
            <a:r>
              <a:rPr lang="en-US" sz="2235" b="1" dirty="0">
                <a:solidFill>
                  <a:srgbClr val="101014"/>
                </a:solidFill>
                <a:latin typeface="Playfair Display" pitchFamily="34" charset="0"/>
                <a:ea typeface="Playfair Display" pitchFamily="34" charset="-122"/>
                <a:cs typeface="Playfair Display" pitchFamily="34" charset="-120"/>
              </a:rPr>
              <a:t>2</a:t>
            </a:r>
            <a:endParaRPr lang="en-US" sz="2235" dirty="0"/>
          </a:p>
        </p:txBody>
      </p:sp>
      <p:sp>
        <p:nvSpPr>
          <p:cNvPr id="12" name="Text 9"/>
          <p:cNvSpPr/>
          <p:nvPr/>
        </p:nvSpPr>
        <p:spPr>
          <a:xfrm>
            <a:off x="6494859" y="3974783"/>
            <a:ext cx="2255401" cy="591264"/>
          </a:xfrm>
          <a:prstGeom prst="rect">
            <a:avLst/>
          </a:prstGeom>
          <a:noFill/>
          <a:ln/>
        </p:spPr>
        <p:txBody>
          <a:bodyPr wrap="square" rtlCol="0" anchor="t"/>
          <a:lstStyle/>
          <a:p>
            <a:pPr marL="0" indent="0">
              <a:lnSpc>
                <a:spcPts val="2328"/>
              </a:lnSpc>
              <a:buNone/>
            </a:pPr>
            <a:r>
              <a:rPr lang="en-US" sz="1863" b="1" dirty="0">
                <a:solidFill>
                  <a:srgbClr val="101014"/>
                </a:solidFill>
                <a:latin typeface="Playfair Display" pitchFamily="34" charset="0"/>
                <a:ea typeface="Playfair Display" pitchFamily="34" charset="-122"/>
                <a:cs typeface="Playfair Display" pitchFamily="34" charset="-120"/>
              </a:rPr>
              <a:t>Lancang-Mekong Cooperation (LMC)</a:t>
            </a:r>
            <a:endParaRPr lang="en-US" sz="1863" dirty="0"/>
          </a:p>
        </p:txBody>
      </p:sp>
      <p:sp>
        <p:nvSpPr>
          <p:cNvPr id="13" name="Text 10"/>
          <p:cNvSpPr/>
          <p:nvPr/>
        </p:nvSpPr>
        <p:spPr>
          <a:xfrm>
            <a:off x="6494859" y="5217556"/>
            <a:ext cx="2255401" cy="2423160"/>
          </a:xfrm>
          <a:prstGeom prst="rect">
            <a:avLst/>
          </a:prstGeom>
          <a:noFill/>
          <a:ln/>
        </p:spPr>
        <p:txBody>
          <a:bodyPr wrap="square" rtlCol="0" anchor="t"/>
          <a:lstStyle/>
          <a:p>
            <a:pPr marL="0" indent="0">
              <a:lnSpc>
                <a:spcPts val="2384"/>
              </a:lnSpc>
              <a:buNone/>
            </a:pPr>
            <a:r>
              <a:rPr lang="en-US" sz="1490" dirty="0">
                <a:solidFill>
                  <a:srgbClr val="39393C"/>
                </a:solidFill>
                <a:latin typeface="Open Sans" pitchFamily="34" charset="0"/>
                <a:ea typeface="Open Sans" pitchFamily="34" charset="-122"/>
                <a:cs typeface="Open Sans" pitchFamily="34" charset="-120"/>
              </a:rPr>
              <a:t>In 2015, China formed the LMC, a minilateral mechanism comprising Cambodia, Laos, Myanmar, Thailand, and Vietnam, to advance its interests in the Mekong region.</a:t>
            </a:r>
            <a:endParaRPr lang="en-US" sz="1490" dirty="0"/>
          </a:p>
        </p:txBody>
      </p:sp>
      <p:sp>
        <p:nvSpPr>
          <p:cNvPr id="14" name="Shape 11"/>
          <p:cNvSpPr/>
          <p:nvPr/>
        </p:nvSpPr>
        <p:spPr>
          <a:xfrm>
            <a:off x="8939451" y="3909774"/>
            <a:ext cx="425768" cy="425768"/>
          </a:xfrm>
          <a:prstGeom prst="roundRect">
            <a:avLst>
              <a:gd name="adj" fmla="val 26670"/>
            </a:avLst>
          </a:prstGeom>
          <a:solidFill>
            <a:srgbClr val="DEDEE9"/>
          </a:solidFill>
          <a:ln/>
        </p:spPr>
        <p:txBody>
          <a:bodyPr/>
          <a:lstStyle/>
          <a:p>
            <a:endParaRPr lang="en-NZ"/>
          </a:p>
        </p:txBody>
      </p:sp>
      <p:sp>
        <p:nvSpPr>
          <p:cNvPr id="15" name="Text 12"/>
          <p:cNvSpPr/>
          <p:nvPr/>
        </p:nvSpPr>
        <p:spPr>
          <a:xfrm>
            <a:off x="9083040" y="3945255"/>
            <a:ext cx="138589" cy="354806"/>
          </a:xfrm>
          <a:prstGeom prst="rect">
            <a:avLst/>
          </a:prstGeom>
          <a:noFill/>
          <a:ln/>
        </p:spPr>
        <p:txBody>
          <a:bodyPr wrap="none" rtlCol="0" anchor="t"/>
          <a:lstStyle/>
          <a:p>
            <a:pPr marL="0" indent="0" algn="ctr">
              <a:lnSpc>
                <a:spcPts val="2794"/>
              </a:lnSpc>
              <a:buNone/>
            </a:pPr>
            <a:r>
              <a:rPr lang="en-US" sz="2235" b="1" dirty="0">
                <a:solidFill>
                  <a:srgbClr val="101014"/>
                </a:solidFill>
                <a:latin typeface="Playfair Display" pitchFamily="34" charset="0"/>
                <a:ea typeface="Playfair Display" pitchFamily="34" charset="-122"/>
                <a:cs typeface="Playfair Display" pitchFamily="34" charset="-120"/>
              </a:rPr>
              <a:t>3</a:t>
            </a:r>
            <a:endParaRPr lang="en-US" sz="2235" dirty="0"/>
          </a:p>
        </p:txBody>
      </p:sp>
      <p:sp>
        <p:nvSpPr>
          <p:cNvPr id="16" name="Text 13"/>
          <p:cNvSpPr/>
          <p:nvPr/>
        </p:nvSpPr>
        <p:spPr>
          <a:xfrm>
            <a:off x="9554408" y="3974783"/>
            <a:ext cx="2255401" cy="591264"/>
          </a:xfrm>
          <a:prstGeom prst="rect">
            <a:avLst/>
          </a:prstGeom>
          <a:noFill/>
          <a:ln/>
        </p:spPr>
        <p:txBody>
          <a:bodyPr wrap="square" rtlCol="0" anchor="t"/>
          <a:lstStyle/>
          <a:p>
            <a:pPr marL="0" indent="0">
              <a:lnSpc>
                <a:spcPts val="2328"/>
              </a:lnSpc>
              <a:buNone/>
            </a:pPr>
            <a:r>
              <a:rPr lang="en-US" sz="1863" b="1" dirty="0">
                <a:solidFill>
                  <a:srgbClr val="101014"/>
                </a:solidFill>
                <a:latin typeface="Playfair Display" pitchFamily="34" charset="0"/>
                <a:ea typeface="Playfair Display" pitchFamily="34" charset="-122"/>
                <a:cs typeface="Playfair Display" pitchFamily="34" charset="-120"/>
              </a:rPr>
              <a:t>Intersection of Interests</a:t>
            </a:r>
            <a:endParaRPr lang="en-US" sz="1863" dirty="0"/>
          </a:p>
        </p:txBody>
      </p:sp>
      <p:sp>
        <p:nvSpPr>
          <p:cNvPr id="17" name="Text 14"/>
          <p:cNvSpPr/>
          <p:nvPr/>
        </p:nvSpPr>
        <p:spPr>
          <a:xfrm>
            <a:off x="9554408" y="4679513"/>
            <a:ext cx="2255401" cy="2423160"/>
          </a:xfrm>
          <a:prstGeom prst="rect">
            <a:avLst/>
          </a:prstGeom>
          <a:noFill/>
          <a:ln/>
        </p:spPr>
        <p:txBody>
          <a:bodyPr wrap="square" rtlCol="0" anchor="t"/>
          <a:lstStyle/>
          <a:p>
            <a:pPr marL="0" indent="0">
              <a:lnSpc>
                <a:spcPts val="2384"/>
              </a:lnSpc>
              <a:buNone/>
            </a:pPr>
            <a:r>
              <a:rPr lang="en-US" sz="1490" dirty="0">
                <a:solidFill>
                  <a:srgbClr val="39393C"/>
                </a:solidFill>
                <a:latin typeface="Open Sans" pitchFamily="34" charset="0"/>
                <a:ea typeface="Open Sans" pitchFamily="34" charset="-122"/>
                <a:cs typeface="Open Sans" pitchFamily="34" charset="-120"/>
              </a:rPr>
              <a:t>China's economic success depends on access to markets like the US, EU, and Japan, leading it to balance its political interests with its economic strategies in the Indo-Pacific.</a:t>
            </a:r>
            <a:endParaRPr lang="en-US" sz="1490" dirty="0"/>
          </a:p>
        </p:txBody>
      </p:sp>
    </p:spTree>
    <p:extLst>
      <p:ext uri="{BB962C8B-B14F-4D97-AF65-F5344CB8AC3E}">
        <p14:creationId xmlns:p14="http://schemas.microsoft.com/office/powerpoint/2010/main" val="46368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NZ"/>
          </a:p>
        </p:txBody>
      </p:sp>
      <p:sp>
        <p:nvSpPr>
          <p:cNvPr id="3" name="Shape 1"/>
          <p:cNvSpPr/>
          <p:nvPr/>
        </p:nvSpPr>
        <p:spPr>
          <a:xfrm>
            <a:off x="0" y="0"/>
            <a:ext cx="14630400" cy="8229600"/>
          </a:xfrm>
          <a:prstGeom prst="rect">
            <a:avLst/>
          </a:prstGeom>
          <a:solidFill>
            <a:srgbClr val="F3F3F7"/>
          </a:solidFill>
          <a:ln/>
        </p:spPr>
        <p:txBody>
          <a:bodyPr/>
          <a:lstStyle/>
          <a:p>
            <a:endParaRPr lang="en-NZ"/>
          </a:p>
        </p:txBody>
      </p:sp>
      <p:sp>
        <p:nvSpPr>
          <p:cNvPr id="4" name="Text 2"/>
          <p:cNvSpPr/>
          <p:nvPr/>
        </p:nvSpPr>
        <p:spPr>
          <a:xfrm>
            <a:off x="2100739" y="605076"/>
            <a:ext cx="10428923" cy="1372076"/>
          </a:xfrm>
          <a:prstGeom prst="rect">
            <a:avLst/>
          </a:prstGeom>
          <a:noFill/>
          <a:ln/>
        </p:spPr>
        <p:txBody>
          <a:bodyPr wrap="square" rtlCol="0" anchor="t"/>
          <a:lstStyle/>
          <a:p>
            <a:pPr marL="0" indent="0">
              <a:lnSpc>
                <a:spcPts val="5402"/>
              </a:lnSpc>
              <a:buNone/>
            </a:pPr>
            <a:r>
              <a:rPr lang="en-US" sz="4322" b="1" dirty="0">
                <a:solidFill>
                  <a:srgbClr val="101014"/>
                </a:solidFill>
                <a:latin typeface="Playfair Display" pitchFamily="34" charset="0"/>
                <a:ea typeface="Playfair Display" pitchFamily="34" charset="-122"/>
                <a:cs typeface="Playfair Display" pitchFamily="34" charset="-120"/>
              </a:rPr>
              <a:t>Minilateralism and Multilateralism: Complementary Approaches</a:t>
            </a:r>
            <a:endParaRPr lang="en-US" sz="4322" dirty="0"/>
          </a:p>
        </p:txBody>
      </p:sp>
      <p:sp>
        <p:nvSpPr>
          <p:cNvPr id="5" name="Shape 3"/>
          <p:cNvSpPr/>
          <p:nvPr/>
        </p:nvSpPr>
        <p:spPr>
          <a:xfrm>
            <a:off x="2100739" y="2416254"/>
            <a:ext cx="5104686" cy="2669977"/>
          </a:xfrm>
          <a:prstGeom prst="roundRect">
            <a:avLst>
              <a:gd name="adj" fmla="val 4934"/>
            </a:avLst>
          </a:prstGeom>
          <a:solidFill>
            <a:srgbClr val="DEDEE9"/>
          </a:solidFill>
          <a:ln/>
        </p:spPr>
        <p:txBody>
          <a:bodyPr/>
          <a:lstStyle/>
          <a:p>
            <a:endParaRPr lang="en-NZ"/>
          </a:p>
        </p:txBody>
      </p:sp>
      <p:sp>
        <p:nvSpPr>
          <p:cNvPr id="6" name="Text 4"/>
          <p:cNvSpPr/>
          <p:nvPr/>
        </p:nvSpPr>
        <p:spPr>
          <a:xfrm>
            <a:off x="2320290" y="2635806"/>
            <a:ext cx="2744391" cy="343019"/>
          </a:xfrm>
          <a:prstGeom prst="rect">
            <a:avLst/>
          </a:prstGeom>
          <a:noFill/>
          <a:ln/>
        </p:spPr>
        <p:txBody>
          <a:bodyPr wrap="none" rtlCol="0" anchor="t"/>
          <a:lstStyle/>
          <a:p>
            <a:pPr marL="0" indent="0">
              <a:lnSpc>
                <a:spcPts val="2701"/>
              </a:lnSpc>
              <a:buNone/>
            </a:pPr>
            <a:r>
              <a:rPr lang="en-US" sz="2161" b="1" dirty="0">
                <a:solidFill>
                  <a:srgbClr val="101014"/>
                </a:solidFill>
                <a:latin typeface="Playfair Display" pitchFamily="34" charset="0"/>
                <a:ea typeface="Playfair Display" pitchFamily="34" charset="-122"/>
                <a:cs typeface="Playfair Display" pitchFamily="34" charset="-120"/>
              </a:rPr>
              <a:t>Effective Platforms</a:t>
            </a:r>
            <a:endParaRPr lang="en-US" sz="2161" dirty="0"/>
          </a:p>
        </p:txBody>
      </p:sp>
      <p:sp>
        <p:nvSpPr>
          <p:cNvPr id="7" name="Text 5"/>
          <p:cNvSpPr/>
          <p:nvPr/>
        </p:nvSpPr>
        <p:spPr>
          <a:xfrm>
            <a:off x="2320290" y="3110508"/>
            <a:ext cx="4665583" cy="1756172"/>
          </a:xfrm>
          <a:prstGeom prst="rect">
            <a:avLst/>
          </a:prstGeom>
          <a:noFill/>
          <a:ln/>
        </p:spPr>
        <p:txBody>
          <a:bodyPr wrap="square" rtlCol="0" anchor="t"/>
          <a:lstStyle/>
          <a:p>
            <a:pPr marL="0" indent="0">
              <a:lnSpc>
                <a:spcPts val="2766"/>
              </a:lnSpc>
              <a:buNone/>
            </a:pPr>
            <a:r>
              <a:rPr lang="en-US" sz="1729" dirty="0">
                <a:solidFill>
                  <a:srgbClr val="39393C"/>
                </a:solidFill>
                <a:latin typeface="Open Sans" pitchFamily="34" charset="0"/>
                <a:ea typeface="Open Sans" pitchFamily="34" charset="-122"/>
                <a:cs typeface="Open Sans" pitchFamily="34" charset="-120"/>
              </a:rPr>
              <a:t>Established minilaterals like the Trilateral Strategic Dialogue (TSD) offer effective and versatile platforms to pursue shared strategic goals, such as fostering regional stability and strengthening deterrence.</a:t>
            </a:r>
            <a:endParaRPr lang="en-US" sz="1729" dirty="0"/>
          </a:p>
        </p:txBody>
      </p:sp>
      <p:sp>
        <p:nvSpPr>
          <p:cNvPr id="8" name="Shape 6"/>
          <p:cNvSpPr/>
          <p:nvPr/>
        </p:nvSpPr>
        <p:spPr>
          <a:xfrm>
            <a:off x="7424976" y="2416254"/>
            <a:ext cx="5104686" cy="2669977"/>
          </a:xfrm>
          <a:prstGeom prst="roundRect">
            <a:avLst>
              <a:gd name="adj" fmla="val 4934"/>
            </a:avLst>
          </a:prstGeom>
          <a:solidFill>
            <a:srgbClr val="DEDEE9"/>
          </a:solidFill>
          <a:ln/>
        </p:spPr>
        <p:txBody>
          <a:bodyPr/>
          <a:lstStyle/>
          <a:p>
            <a:endParaRPr lang="en-NZ"/>
          </a:p>
        </p:txBody>
      </p:sp>
      <p:sp>
        <p:nvSpPr>
          <p:cNvPr id="9" name="Text 7"/>
          <p:cNvSpPr/>
          <p:nvPr/>
        </p:nvSpPr>
        <p:spPr>
          <a:xfrm>
            <a:off x="7644527" y="2635806"/>
            <a:ext cx="3252073" cy="343019"/>
          </a:xfrm>
          <a:prstGeom prst="rect">
            <a:avLst/>
          </a:prstGeom>
          <a:noFill/>
          <a:ln/>
        </p:spPr>
        <p:txBody>
          <a:bodyPr wrap="none" rtlCol="0" anchor="t"/>
          <a:lstStyle/>
          <a:p>
            <a:pPr marL="0" indent="0">
              <a:lnSpc>
                <a:spcPts val="2701"/>
              </a:lnSpc>
              <a:buNone/>
            </a:pPr>
            <a:r>
              <a:rPr lang="en-US" sz="2161" b="1" dirty="0">
                <a:solidFill>
                  <a:srgbClr val="101014"/>
                </a:solidFill>
                <a:latin typeface="Playfair Display" pitchFamily="34" charset="0"/>
                <a:ea typeface="Playfair Display" pitchFamily="34" charset="-122"/>
                <a:cs typeface="Playfair Display" pitchFamily="34" charset="-120"/>
              </a:rPr>
              <a:t>Flexible Decision-Making</a:t>
            </a:r>
            <a:endParaRPr lang="en-US" sz="2161" dirty="0"/>
          </a:p>
        </p:txBody>
      </p:sp>
      <p:sp>
        <p:nvSpPr>
          <p:cNvPr id="10" name="Text 8"/>
          <p:cNvSpPr/>
          <p:nvPr/>
        </p:nvSpPr>
        <p:spPr>
          <a:xfrm>
            <a:off x="7644527" y="3110508"/>
            <a:ext cx="4665583" cy="1404938"/>
          </a:xfrm>
          <a:prstGeom prst="rect">
            <a:avLst/>
          </a:prstGeom>
          <a:noFill/>
          <a:ln/>
        </p:spPr>
        <p:txBody>
          <a:bodyPr wrap="square" rtlCol="0" anchor="t"/>
          <a:lstStyle/>
          <a:p>
            <a:pPr marL="0" indent="0">
              <a:lnSpc>
                <a:spcPts val="2766"/>
              </a:lnSpc>
              <a:buNone/>
            </a:pPr>
            <a:r>
              <a:rPr lang="en-US" sz="1729" dirty="0">
                <a:solidFill>
                  <a:srgbClr val="39393C"/>
                </a:solidFill>
                <a:latin typeface="Open Sans" pitchFamily="34" charset="0"/>
                <a:ea typeface="Open Sans" pitchFamily="34" charset="-122"/>
                <a:cs typeface="Open Sans" pitchFamily="34" charset="-120"/>
              </a:rPr>
              <a:t>Minilateralism provides a suitable platform for quick decision-making, complementing the more comprehensive but slower-moving process of multilateralism.</a:t>
            </a:r>
            <a:endParaRPr lang="en-US" sz="1729" dirty="0"/>
          </a:p>
        </p:txBody>
      </p:sp>
      <p:sp>
        <p:nvSpPr>
          <p:cNvPr id="11" name="Shape 9"/>
          <p:cNvSpPr/>
          <p:nvPr/>
        </p:nvSpPr>
        <p:spPr>
          <a:xfrm>
            <a:off x="2100739" y="5305782"/>
            <a:ext cx="5104686" cy="2318742"/>
          </a:xfrm>
          <a:prstGeom prst="roundRect">
            <a:avLst>
              <a:gd name="adj" fmla="val 5681"/>
            </a:avLst>
          </a:prstGeom>
          <a:solidFill>
            <a:srgbClr val="DEDEE9"/>
          </a:solidFill>
          <a:ln/>
        </p:spPr>
        <p:txBody>
          <a:bodyPr/>
          <a:lstStyle/>
          <a:p>
            <a:endParaRPr lang="en-NZ"/>
          </a:p>
        </p:txBody>
      </p:sp>
      <p:sp>
        <p:nvSpPr>
          <p:cNvPr id="12" name="Text 10"/>
          <p:cNvSpPr/>
          <p:nvPr/>
        </p:nvSpPr>
        <p:spPr>
          <a:xfrm>
            <a:off x="2320290" y="5525333"/>
            <a:ext cx="2744391" cy="343019"/>
          </a:xfrm>
          <a:prstGeom prst="rect">
            <a:avLst/>
          </a:prstGeom>
          <a:noFill/>
          <a:ln/>
        </p:spPr>
        <p:txBody>
          <a:bodyPr wrap="none" rtlCol="0" anchor="t"/>
          <a:lstStyle/>
          <a:p>
            <a:pPr marL="0" indent="0">
              <a:lnSpc>
                <a:spcPts val="2701"/>
              </a:lnSpc>
              <a:buNone/>
            </a:pPr>
            <a:r>
              <a:rPr lang="en-US" sz="2161" b="1" dirty="0">
                <a:solidFill>
                  <a:srgbClr val="101014"/>
                </a:solidFill>
                <a:latin typeface="Playfair Display" pitchFamily="34" charset="0"/>
                <a:ea typeface="Playfair Display" pitchFamily="34" charset="-122"/>
                <a:cs typeface="Playfair Display" pitchFamily="34" charset="-120"/>
              </a:rPr>
              <a:t>Addressing Conflicts</a:t>
            </a:r>
            <a:endParaRPr lang="en-US" sz="2161" dirty="0"/>
          </a:p>
        </p:txBody>
      </p:sp>
      <p:sp>
        <p:nvSpPr>
          <p:cNvPr id="13" name="Text 11"/>
          <p:cNvSpPr/>
          <p:nvPr/>
        </p:nvSpPr>
        <p:spPr>
          <a:xfrm>
            <a:off x="2320290" y="6000036"/>
            <a:ext cx="4665583" cy="1404938"/>
          </a:xfrm>
          <a:prstGeom prst="rect">
            <a:avLst/>
          </a:prstGeom>
          <a:noFill/>
          <a:ln/>
        </p:spPr>
        <p:txBody>
          <a:bodyPr wrap="square" rtlCol="0" anchor="t"/>
          <a:lstStyle/>
          <a:p>
            <a:pPr marL="0" indent="0">
              <a:lnSpc>
                <a:spcPts val="2766"/>
              </a:lnSpc>
              <a:buNone/>
            </a:pPr>
            <a:r>
              <a:rPr lang="en-US" sz="1729" dirty="0">
                <a:solidFill>
                  <a:srgbClr val="39393C"/>
                </a:solidFill>
                <a:latin typeface="Open Sans" pitchFamily="34" charset="0"/>
                <a:ea typeface="Open Sans" pitchFamily="34" charset="-122"/>
                <a:cs typeface="Open Sans" pitchFamily="34" charset="-120"/>
              </a:rPr>
              <a:t>Minilateral arrangements can help address conflicts, particularly among great powers, by providing a more agile and targeted approach to specific issues.</a:t>
            </a:r>
            <a:endParaRPr lang="en-US" sz="1729" dirty="0"/>
          </a:p>
        </p:txBody>
      </p:sp>
      <p:sp>
        <p:nvSpPr>
          <p:cNvPr id="14" name="Shape 12"/>
          <p:cNvSpPr/>
          <p:nvPr/>
        </p:nvSpPr>
        <p:spPr>
          <a:xfrm>
            <a:off x="7424976" y="5305782"/>
            <a:ext cx="5104686" cy="2318742"/>
          </a:xfrm>
          <a:prstGeom prst="roundRect">
            <a:avLst>
              <a:gd name="adj" fmla="val 5681"/>
            </a:avLst>
          </a:prstGeom>
          <a:solidFill>
            <a:srgbClr val="DEDEE9"/>
          </a:solidFill>
          <a:ln/>
        </p:spPr>
        <p:txBody>
          <a:bodyPr/>
          <a:lstStyle/>
          <a:p>
            <a:endParaRPr lang="en-NZ"/>
          </a:p>
        </p:txBody>
      </p:sp>
      <p:sp>
        <p:nvSpPr>
          <p:cNvPr id="15" name="Text 13"/>
          <p:cNvSpPr/>
          <p:nvPr/>
        </p:nvSpPr>
        <p:spPr>
          <a:xfrm>
            <a:off x="7644527" y="5525333"/>
            <a:ext cx="3520440" cy="343019"/>
          </a:xfrm>
          <a:prstGeom prst="rect">
            <a:avLst/>
          </a:prstGeom>
          <a:noFill/>
          <a:ln/>
        </p:spPr>
        <p:txBody>
          <a:bodyPr wrap="none" rtlCol="0" anchor="t"/>
          <a:lstStyle/>
          <a:p>
            <a:pPr marL="0" indent="0">
              <a:lnSpc>
                <a:spcPts val="2701"/>
              </a:lnSpc>
              <a:buNone/>
            </a:pPr>
            <a:r>
              <a:rPr lang="en-US" sz="2161" b="1" dirty="0">
                <a:solidFill>
                  <a:srgbClr val="101014"/>
                </a:solidFill>
                <a:latin typeface="Playfair Display" pitchFamily="34" charset="0"/>
                <a:ea typeface="Playfair Display" pitchFamily="34" charset="-122"/>
                <a:cs typeface="Playfair Display" pitchFamily="34" charset="-120"/>
              </a:rPr>
              <a:t>Reinforcing Multilateralism</a:t>
            </a:r>
            <a:endParaRPr lang="en-US" sz="2161" dirty="0"/>
          </a:p>
        </p:txBody>
      </p:sp>
      <p:sp>
        <p:nvSpPr>
          <p:cNvPr id="16" name="Text 14"/>
          <p:cNvSpPr/>
          <p:nvPr/>
        </p:nvSpPr>
        <p:spPr>
          <a:xfrm>
            <a:off x="7644527" y="6000036"/>
            <a:ext cx="4665583" cy="1404938"/>
          </a:xfrm>
          <a:prstGeom prst="rect">
            <a:avLst/>
          </a:prstGeom>
          <a:noFill/>
          <a:ln/>
        </p:spPr>
        <p:txBody>
          <a:bodyPr wrap="square" rtlCol="0" anchor="t"/>
          <a:lstStyle/>
          <a:p>
            <a:pPr marL="0" indent="0">
              <a:lnSpc>
                <a:spcPts val="2766"/>
              </a:lnSpc>
              <a:buNone/>
            </a:pPr>
            <a:r>
              <a:rPr lang="en-US" sz="1729" dirty="0">
                <a:solidFill>
                  <a:srgbClr val="39393C"/>
                </a:solidFill>
                <a:latin typeface="Open Sans" pitchFamily="34" charset="0"/>
                <a:ea typeface="Open Sans" pitchFamily="34" charset="-122"/>
                <a:cs typeface="Open Sans" pitchFamily="34" charset="-120"/>
              </a:rPr>
              <a:t>Minilateralism can also reinforce multilateralism by bringing together like-minded countries to tackle shared challenges and advance common interests.</a:t>
            </a:r>
            <a:endParaRPr lang="en-US" sz="1729" dirty="0"/>
          </a:p>
        </p:txBody>
      </p:sp>
    </p:spTree>
    <p:extLst>
      <p:ext uri="{BB962C8B-B14F-4D97-AF65-F5344CB8AC3E}">
        <p14:creationId xmlns:p14="http://schemas.microsoft.com/office/powerpoint/2010/main" val="365047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2531983"/>
            <a:ext cx="9024580"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Significance of the Indian Ocean</a:t>
            </a:r>
            <a:endParaRPr lang="en-US" sz="4374" dirty="0"/>
          </a:p>
        </p:txBody>
      </p:sp>
      <p:sp>
        <p:nvSpPr>
          <p:cNvPr id="5" name="Text 2"/>
          <p:cNvSpPr/>
          <p:nvPr/>
        </p:nvSpPr>
        <p:spPr>
          <a:xfrm>
            <a:off x="2037993" y="3670697"/>
            <a:ext cx="10554414" cy="710803"/>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The Indian Ocean is the world's third largest ocean, after the Pacific and Atlantic. It serves as a critical maritime hub, connecting the Middle East, East Asia, and Africa with Europe through major sea lanes.</a:t>
            </a:r>
            <a:endParaRPr lang="en-US" sz="1750" dirty="0"/>
          </a:p>
        </p:txBody>
      </p:sp>
      <p:sp>
        <p:nvSpPr>
          <p:cNvPr id="6" name="Text 3"/>
          <p:cNvSpPr/>
          <p:nvPr/>
        </p:nvSpPr>
        <p:spPr>
          <a:xfrm>
            <a:off x="2037993" y="4631412"/>
            <a:ext cx="10554414" cy="1066205"/>
          </a:xfrm>
          <a:prstGeom prst="rect">
            <a:avLst/>
          </a:prstGeom>
          <a:noFill/>
          <a:ln/>
        </p:spPr>
        <p:txBody>
          <a:bodyPr wrap="square" rtlCol="0" anchor="t"/>
          <a:lstStyle/>
          <a:p>
            <a:pPr marL="0" indent="0">
              <a:lnSpc>
                <a:spcPts val="2799"/>
              </a:lnSpc>
              <a:buNone/>
            </a:pPr>
            <a:r>
              <a:rPr lang="en-US" sz="1750" dirty="0">
                <a:solidFill>
                  <a:srgbClr val="DCD7E5"/>
                </a:solidFill>
                <a:latin typeface="Heebo" pitchFamily="34" charset="0"/>
                <a:ea typeface="Heebo" pitchFamily="34" charset="-122"/>
                <a:cs typeface="Heebo" pitchFamily="34" charset="-120"/>
              </a:rPr>
              <a:t>The Indian Ocean is rich in energy resources and minerals, making it a strategic economic and geopolitical asset. However, it is also characterized by complex inter-state competition, nuclear non-proliferation concerns, and the threat of radicalism.</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NZ"/>
          </a:p>
        </p:txBody>
      </p:sp>
      <p:sp>
        <p:nvSpPr>
          <p:cNvPr id="4" name="Text 1"/>
          <p:cNvSpPr/>
          <p:nvPr/>
        </p:nvSpPr>
        <p:spPr>
          <a:xfrm>
            <a:off x="2037993" y="998934"/>
            <a:ext cx="6406277" cy="694373"/>
          </a:xfrm>
          <a:prstGeom prst="rect">
            <a:avLst/>
          </a:prstGeom>
          <a:noFill/>
          <a:ln/>
        </p:spPr>
        <p:txBody>
          <a:bodyPr wrap="none" rtlCol="0" anchor="t"/>
          <a:lstStyle/>
          <a:p>
            <a:pPr marL="0" indent="0">
              <a:lnSpc>
                <a:spcPts val="5468"/>
              </a:lnSpc>
              <a:buNone/>
            </a:pPr>
            <a:r>
              <a:rPr lang="en-US" sz="4374" dirty="0">
                <a:solidFill>
                  <a:srgbClr val="F2F0F4"/>
                </a:solidFill>
                <a:latin typeface="Montserrat" pitchFamily="34" charset="0"/>
                <a:ea typeface="Montserrat" pitchFamily="34" charset="-122"/>
                <a:cs typeface="Montserrat" pitchFamily="34" charset="-120"/>
              </a:rPr>
              <a:t>Eurasia's Strategic Role</a:t>
            </a:r>
            <a:endParaRPr lang="en-US" sz="4374" dirty="0"/>
          </a:p>
        </p:txBody>
      </p:sp>
      <p:sp>
        <p:nvSpPr>
          <p:cNvPr id="5" name="Shape 2"/>
          <p:cNvSpPr/>
          <p:nvPr/>
        </p:nvSpPr>
        <p:spPr>
          <a:xfrm>
            <a:off x="2037993" y="4684157"/>
            <a:ext cx="10554414" cy="44410"/>
          </a:xfrm>
          <a:prstGeom prst="roundRect">
            <a:avLst>
              <a:gd name="adj" fmla="val 225151"/>
            </a:avLst>
          </a:prstGeom>
          <a:solidFill>
            <a:srgbClr val="552C86"/>
          </a:solidFill>
          <a:ln/>
        </p:spPr>
        <p:txBody>
          <a:bodyPr/>
          <a:lstStyle/>
          <a:p>
            <a:endParaRPr lang="en-NZ"/>
          </a:p>
        </p:txBody>
      </p:sp>
      <p:sp>
        <p:nvSpPr>
          <p:cNvPr id="6" name="Shape 3"/>
          <p:cNvSpPr/>
          <p:nvPr/>
        </p:nvSpPr>
        <p:spPr>
          <a:xfrm>
            <a:off x="4598849" y="3906560"/>
            <a:ext cx="44410" cy="777597"/>
          </a:xfrm>
          <a:prstGeom prst="roundRect">
            <a:avLst>
              <a:gd name="adj" fmla="val 225151"/>
            </a:avLst>
          </a:prstGeom>
          <a:solidFill>
            <a:srgbClr val="552C86"/>
          </a:solidFill>
          <a:ln/>
        </p:spPr>
        <p:txBody>
          <a:bodyPr/>
          <a:lstStyle/>
          <a:p>
            <a:endParaRPr lang="en-NZ"/>
          </a:p>
        </p:txBody>
      </p:sp>
      <p:sp>
        <p:nvSpPr>
          <p:cNvPr id="7" name="Shape 4"/>
          <p:cNvSpPr/>
          <p:nvPr/>
        </p:nvSpPr>
        <p:spPr>
          <a:xfrm>
            <a:off x="4371142" y="4434245"/>
            <a:ext cx="499943" cy="499943"/>
          </a:xfrm>
          <a:prstGeom prst="roundRect">
            <a:avLst>
              <a:gd name="adj" fmla="val 20000"/>
            </a:avLst>
          </a:prstGeom>
          <a:solidFill>
            <a:srgbClr val="3C136D"/>
          </a:solidFill>
          <a:ln w="7620">
            <a:solidFill>
              <a:srgbClr val="552C86"/>
            </a:solidFill>
            <a:prstDash val="solid"/>
          </a:ln>
        </p:spPr>
        <p:txBody>
          <a:bodyPr/>
          <a:lstStyle/>
          <a:p>
            <a:endParaRPr lang="en-NZ"/>
          </a:p>
        </p:txBody>
      </p:sp>
      <p:sp>
        <p:nvSpPr>
          <p:cNvPr id="8" name="Text 5"/>
          <p:cNvSpPr/>
          <p:nvPr/>
        </p:nvSpPr>
        <p:spPr>
          <a:xfrm>
            <a:off x="4560927" y="4475917"/>
            <a:ext cx="120372"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1</a:t>
            </a:r>
            <a:endParaRPr lang="en-US" sz="2624" dirty="0"/>
          </a:p>
        </p:txBody>
      </p:sp>
      <p:sp>
        <p:nvSpPr>
          <p:cNvPr id="9" name="Text 6"/>
          <p:cNvSpPr/>
          <p:nvPr/>
        </p:nvSpPr>
        <p:spPr>
          <a:xfrm>
            <a:off x="2915960" y="2137648"/>
            <a:ext cx="3410188" cy="347186"/>
          </a:xfrm>
          <a:prstGeom prst="rect">
            <a:avLst/>
          </a:prstGeom>
          <a:noFill/>
          <a:ln/>
        </p:spPr>
        <p:txBody>
          <a:bodyPr wrap="none" rtlCol="0" anchor="t"/>
          <a:lstStyle/>
          <a:p>
            <a:pPr marL="0" indent="0" algn="ctr">
              <a:lnSpc>
                <a:spcPts val="2734"/>
              </a:lnSpc>
              <a:buNone/>
            </a:pPr>
            <a:r>
              <a:rPr lang="en-US" sz="2187" dirty="0">
                <a:solidFill>
                  <a:srgbClr val="DCD7E5"/>
                </a:solidFill>
                <a:latin typeface="Montserrat" pitchFamily="34" charset="0"/>
                <a:ea typeface="Montserrat" pitchFamily="34" charset="-122"/>
                <a:cs typeface="Montserrat" pitchFamily="34" charset="-120"/>
              </a:rPr>
              <a:t>Maritime Geoeconomics</a:t>
            </a:r>
            <a:endParaRPr lang="en-US" sz="2187" dirty="0"/>
          </a:p>
        </p:txBody>
      </p:sp>
      <p:sp>
        <p:nvSpPr>
          <p:cNvPr id="10" name="Text 7"/>
          <p:cNvSpPr/>
          <p:nvPr/>
        </p:nvSpPr>
        <p:spPr>
          <a:xfrm>
            <a:off x="2260163" y="2618065"/>
            <a:ext cx="4721781" cy="1066205"/>
          </a:xfrm>
          <a:prstGeom prst="rect">
            <a:avLst/>
          </a:prstGeom>
          <a:noFill/>
          <a:ln/>
        </p:spPr>
        <p:txBody>
          <a:bodyPr wrap="square" rtlCol="0" anchor="t"/>
          <a:lstStyle/>
          <a:p>
            <a:pPr marL="0" indent="0" algn="ctr">
              <a:lnSpc>
                <a:spcPts val="2799"/>
              </a:lnSpc>
              <a:buNone/>
            </a:pPr>
            <a:r>
              <a:rPr lang="en-US" sz="1750" dirty="0">
                <a:solidFill>
                  <a:srgbClr val="DCD7E5"/>
                </a:solidFill>
                <a:latin typeface="Heebo" pitchFamily="34" charset="0"/>
                <a:ea typeface="Heebo" pitchFamily="34" charset="-122"/>
                <a:cs typeface="Heebo" pitchFamily="34" charset="-120"/>
              </a:rPr>
              <a:t>The Indian Ocean's strategic importance for energy and trade flows drives Eurasian engagement in the Indo-Pacific.</a:t>
            </a:r>
            <a:endParaRPr lang="en-US" sz="1750" dirty="0"/>
          </a:p>
        </p:txBody>
      </p:sp>
      <p:sp>
        <p:nvSpPr>
          <p:cNvPr id="11" name="Shape 8"/>
          <p:cNvSpPr/>
          <p:nvPr/>
        </p:nvSpPr>
        <p:spPr>
          <a:xfrm>
            <a:off x="7292995" y="4684157"/>
            <a:ext cx="44410" cy="777597"/>
          </a:xfrm>
          <a:prstGeom prst="roundRect">
            <a:avLst>
              <a:gd name="adj" fmla="val 225151"/>
            </a:avLst>
          </a:prstGeom>
          <a:solidFill>
            <a:srgbClr val="552C86"/>
          </a:solidFill>
          <a:ln/>
        </p:spPr>
        <p:txBody>
          <a:bodyPr/>
          <a:lstStyle/>
          <a:p>
            <a:endParaRPr lang="en-NZ"/>
          </a:p>
        </p:txBody>
      </p:sp>
      <p:sp>
        <p:nvSpPr>
          <p:cNvPr id="12" name="Shape 9"/>
          <p:cNvSpPr/>
          <p:nvPr/>
        </p:nvSpPr>
        <p:spPr>
          <a:xfrm>
            <a:off x="7065288" y="4434245"/>
            <a:ext cx="499943" cy="499943"/>
          </a:xfrm>
          <a:prstGeom prst="roundRect">
            <a:avLst>
              <a:gd name="adj" fmla="val 20000"/>
            </a:avLst>
          </a:prstGeom>
          <a:solidFill>
            <a:srgbClr val="3C136D"/>
          </a:solidFill>
          <a:ln w="7620">
            <a:solidFill>
              <a:srgbClr val="552C86"/>
            </a:solidFill>
            <a:prstDash val="solid"/>
          </a:ln>
        </p:spPr>
        <p:txBody>
          <a:bodyPr/>
          <a:lstStyle/>
          <a:p>
            <a:endParaRPr lang="en-NZ"/>
          </a:p>
        </p:txBody>
      </p:sp>
      <p:sp>
        <p:nvSpPr>
          <p:cNvPr id="13" name="Text 10"/>
          <p:cNvSpPr/>
          <p:nvPr/>
        </p:nvSpPr>
        <p:spPr>
          <a:xfrm>
            <a:off x="7220545" y="4475917"/>
            <a:ext cx="189309"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2</a:t>
            </a:r>
            <a:endParaRPr lang="en-US" sz="2624" dirty="0"/>
          </a:p>
        </p:txBody>
      </p:sp>
      <p:sp>
        <p:nvSpPr>
          <p:cNvPr id="14" name="Text 11"/>
          <p:cNvSpPr/>
          <p:nvPr/>
        </p:nvSpPr>
        <p:spPr>
          <a:xfrm>
            <a:off x="5768340" y="5684044"/>
            <a:ext cx="3093720" cy="347186"/>
          </a:xfrm>
          <a:prstGeom prst="rect">
            <a:avLst/>
          </a:prstGeom>
          <a:noFill/>
          <a:ln/>
        </p:spPr>
        <p:txBody>
          <a:bodyPr wrap="none" rtlCol="0" anchor="t"/>
          <a:lstStyle/>
          <a:p>
            <a:pPr marL="0" indent="0" algn="ctr">
              <a:lnSpc>
                <a:spcPts val="2734"/>
              </a:lnSpc>
              <a:buNone/>
            </a:pPr>
            <a:r>
              <a:rPr lang="en-US" sz="2187" dirty="0">
                <a:solidFill>
                  <a:srgbClr val="DCD7E5"/>
                </a:solidFill>
                <a:latin typeface="Montserrat" pitchFamily="34" charset="0"/>
                <a:ea typeface="Montserrat" pitchFamily="34" charset="-122"/>
                <a:cs typeface="Montserrat" pitchFamily="34" charset="-120"/>
              </a:rPr>
              <a:t>Great Power Assertion</a:t>
            </a:r>
            <a:endParaRPr lang="en-US" sz="2187" dirty="0"/>
          </a:p>
        </p:txBody>
      </p:sp>
      <p:sp>
        <p:nvSpPr>
          <p:cNvPr id="15" name="Text 12"/>
          <p:cNvSpPr/>
          <p:nvPr/>
        </p:nvSpPr>
        <p:spPr>
          <a:xfrm>
            <a:off x="4954310" y="6164461"/>
            <a:ext cx="4721781" cy="1066205"/>
          </a:xfrm>
          <a:prstGeom prst="rect">
            <a:avLst/>
          </a:prstGeom>
          <a:noFill/>
          <a:ln/>
        </p:spPr>
        <p:txBody>
          <a:bodyPr wrap="square" rtlCol="0" anchor="t"/>
          <a:lstStyle/>
          <a:p>
            <a:pPr marL="0" indent="0" algn="ctr">
              <a:lnSpc>
                <a:spcPts val="2799"/>
              </a:lnSpc>
              <a:buNone/>
            </a:pPr>
            <a:r>
              <a:rPr lang="en-US" sz="1750" dirty="0">
                <a:solidFill>
                  <a:srgbClr val="DCD7E5"/>
                </a:solidFill>
                <a:latin typeface="Heebo" pitchFamily="34" charset="0"/>
                <a:ea typeface="Heebo" pitchFamily="34" charset="-122"/>
                <a:cs typeface="Heebo" pitchFamily="34" charset="-120"/>
              </a:rPr>
              <a:t>Maintaining influence and status in the evolving global order is a key motivation for Eurasia's involvement.</a:t>
            </a:r>
            <a:endParaRPr lang="en-US" sz="1750" dirty="0"/>
          </a:p>
        </p:txBody>
      </p:sp>
      <p:sp>
        <p:nvSpPr>
          <p:cNvPr id="16" name="Shape 13"/>
          <p:cNvSpPr/>
          <p:nvPr/>
        </p:nvSpPr>
        <p:spPr>
          <a:xfrm>
            <a:off x="9987141" y="3906560"/>
            <a:ext cx="44410" cy="777597"/>
          </a:xfrm>
          <a:prstGeom prst="roundRect">
            <a:avLst>
              <a:gd name="adj" fmla="val 225151"/>
            </a:avLst>
          </a:prstGeom>
          <a:solidFill>
            <a:srgbClr val="552C86"/>
          </a:solidFill>
          <a:ln/>
        </p:spPr>
        <p:txBody>
          <a:bodyPr/>
          <a:lstStyle/>
          <a:p>
            <a:endParaRPr lang="en-NZ"/>
          </a:p>
        </p:txBody>
      </p:sp>
      <p:sp>
        <p:nvSpPr>
          <p:cNvPr id="17" name="Shape 14"/>
          <p:cNvSpPr/>
          <p:nvPr/>
        </p:nvSpPr>
        <p:spPr>
          <a:xfrm>
            <a:off x="9759434" y="4434245"/>
            <a:ext cx="499943" cy="499943"/>
          </a:xfrm>
          <a:prstGeom prst="roundRect">
            <a:avLst>
              <a:gd name="adj" fmla="val 20000"/>
            </a:avLst>
          </a:prstGeom>
          <a:solidFill>
            <a:srgbClr val="3C136D"/>
          </a:solidFill>
          <a:ln w="7620">
            <a:solidFill>
              <a:srgbClr val="552C86"/>
            </a:solidFill>
            <a:prstDash val="solid"/>
          </a:ln>
        </p:spPr>
        <p:txBody>
          <a:bodyPr/>
          <a:lstStyle/>
          <a:p>
            <a:endParaRPr lang="en-NZ"/>
          </a:p>
        </p:txBody>
      </p:sp>
      <p:sp>
        <p:nvSpPr>
          <p:cNvPr id="18" name="Text 15"/>
          <p:cNvSpPr/>
          <p:nvPr/>
        </p:nvSpPr>
        <p:spPr>
          <a:xfrm>
            <a:off x="9915406" y="4475917"/>
            <a:ext cx="188000"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3</a:t>
            </a:r>
            <a:endParaRPr lang="en-US" sz="2624" dirty="0"/>
          </a:p>
        </p:txBody>
      </p:sp>
      <p:sp>
        <p:nvSpPr>
          <p:cNvPr id="19" name="Text 16"/>
          <p:cNvSpPr/>
          <p:nvPr/>
        </p:nvSpPr>
        <p:spPr>
          <a:xfrm>
            <a:off x="8620601" y="2137648"/>
            <a:ext cx="2777490" cy="347186"/>
          </a:xfrm>
          <a:prstGeom prst="rect">
            <a:avLst/>
          </a:prstGeom>
          <a:noFill/>
          <a:ln/>
        </p:spPr>
        <p:txBody>
          <a:bodyPr wrap="none" rtlCol="0" anchor="t"/>
          <a:lstStyle/>
          <a:p>
            <a:pPr marL="0" indent="0" algn="ctr">
              <a:lnSpc>
                <a:spcPts val="2734"/>
              </a:lnSpc>
              <a:buNone/>
            </a:pPr>
            <a:r>
              <a:rPr lang="en-US" sz="2187" dirty="0">
                <a:solidFill>
                  <a:srgbClr val="DCD7E5"/>
                </a:solidFill>
                <a:latin typeface="Montserrat" pitchFamily="34" charset="0"/>
                <a:ea typeface="Montserrat" pitchFamily="34" charset="-122"/>
                <a:cs typeface="Montserrat" pitchFamily="34" charset="-120"/>
              </a:rPr>
              <a:t>Securing Sea Lanes</a:t>
            </a:r>
            <a:endParaRPr lang="en-US" sz="2187" dirty="0"/>
          </a:p>
        </p:txBody>
      </p:sp>
      <p:sp>
        <p:nvSpPr>
          <p:cNvPr id="20" name="Text 17"/>
          <p:cNvSpPr/>
          <p:nvPr/>
        </p:nvSpPr>
        <p:spPr>
          <a:xfrm>
            <a:off x="7648456" y="2618065"/>
            <a:ext cx="4721781" cy="1066205"/>
          </a:xfrm>
          <a:prstGeom prst="rect">
            <a:avLst/>
          </a:prstGeom>
          <a:noFill/>
          <a:ln/>
        </p:spPr>
        <p:txBody>
          <a:bodyPr wrap="square" rtlCol="0" anchor="t"/>
          <a:lstStyle/>
          <a:p>
            <a:pPr marL="0" indent="0" algn="ctr">
              <a:lnSpc>
                <a:spcPts val="2799"/>
              </a:lnSpc>
              <a:buNone/>
            </a:pPr>
            <a:r>
              <a:rPr lang="en-US" sz="1750" dirty="0">
                <a:solidFill>
                  <a:srgbClr val="DCD7E5"/>
                </a:solidFill>
                <a:latin typeface="Heebo" pitchFamily="34" charset="0"/>
                <a:ea typeface="Heebo" pitchFamily="34" charset="-122"/>
                <a:cs typeface="Heebo" pitchFamily="34" charset="-120"/>
              </a:rPr>
              <a:t>Protecting critical maritime trade routes and energy supply chains is a priority for Eurasian states.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1111</Words>
  <Application>Microsoft Office PowerPoint</Application>
  <PresentationFormat>Custom</PresentationFormat>
  <Paragraphs>107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Heebo</vt:lpstr>
      <vt:lpstr>Montserrat</vt:lpstr>
      <vt:lpstr>Open Sans</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Anita Abbott</cp:lastModifiedBy>
  <cp:revision>5</cp:revision>
  <dcterms:created xsi:type="dcterms:W3CDTF">2024-05-24T10:39:52Z</dcterms:created>
  <dcterms:modified xsi:type="dcterms:W3CDTF">2024-06-02T23:04:27Z</dcterms:modified>
</cp:coreProperties>
</file>