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jpg" ContentType="image/jp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14630400" cy="8229600"/>
  <p:notesSz cx="14630400" cy="82296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16963" y="1904237"/>
            <a:ext cx="10396473" cy="1391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465" y="2198370"/>
            <a:ext cx="7604759" cy="4703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2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31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.png"/><Relationship Id="rId4" Type="http://schemas.openxmlformats.org/officeDocument/2006/relationships/image" Target="../media/image50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3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787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4980" y="1139190"/>
            <a:ext cx="7106284" cy="26162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6900"/>
              </a:lnSpc>
            </a:pPr>
            <a:r>
              <a:rPr dirty="0" sz="5500"/>
              <a:t>The</a:t>
            </a:r>
            <a:r>
              <a:rPr dirty="0" sz="5500" spc="-20"/>
              <a:t> </a:t>
            </a:r>
            <a:r>
              <a:rPr dirty="0" sz="5500"/>
              <a:t>Rising</a:t>
            </a:r>
            <a:r>
              <a:rPr dirty="0" sz="5500" spc="-20"/>
              <a:t> </a:t>
            </a:r>
            <a:r>
              <a:rPr dirty="0" sz="5500" spc="-10"/>
              <a:t>Powers: </a:t>
            </a:r>
            <a:r>
              <a:rPr dirty="0" sz="5500" spc="-30"/>
              <a:t>Potential</a:t>
            </a:r>
            <a:r>
              <a:rPr dirty="0" sz="5500" spc="-350"/>
              <a:t> </a:t>
            </a:r>
            <a:r>
              <a:rPr dirty="0" sz="5500" spc="-10"/>
              <a:t>Asian </a:t>
            </a:r>
            <a:r>
              <a:rPr dirty="0" sz="5500"/>
              <a:t>Alliances</a:t>
            </a:r>
            <a:r>
              <a:rPr dirty="0" sz="5500" spc="-110"/>
              <a:t> </a:t>
            </a:r>
            <a:r>
              <a:rPr dirty="0" sz="5500"/>
              <a:t>and</a:t>
            </a:r>
            <a:r>
              <a:rPr dirty="0" sz="5500" spc="-125"/>
              <a:t> </a:t>
            </a:r>
            <a:r>
              <a:rPr dirty="0" sz="5500" spc="-10"/>
              <a:t>Conflicts</a:t>
            </a:r>
            <a:endParaRPr sz="5500"/>
          </a:p>
        </p:txBody>
      </p:sp>
      <p:sp>
        <p:nvSpPr>
          <p:cNvPr id="4" name="object 4" descr=""/>
          <p:cNvSpPr txBox="1"/>
          <p:nvPr/>
        </p:nvSpPr>
        <p:spPr>
          <a:xfrm>
            <a:off x="6324980" y="4068851"/>
            <a:ext cx="7423784" cy="2464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ever-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geopolitics,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emergence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powers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60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become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6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focal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point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analysis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speculation.</a:t>
            </a:r>
            <a:r>
              <a:rPr dirty="0" sz="160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dynamism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within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region,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fuelled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growth,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technological</a:t>
            </a:r>
            <a:r>
              <a:rPr dirty="0" sz="160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advancements,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shifting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landscapes,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sets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stage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among</a:t>
            </a:r>
            <a:r>
              <a:rPr dirty="0" sz="160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ascendant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nations.</a:t>
            </a:r>
            <a:r>
              <a:rPr dirty="0" sz="160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60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assumes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increasingly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central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role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shaping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world's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future,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exploration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among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becomes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imperative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evolving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dynamics.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246114" y="6744461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5">
                <a:moveTo>
                  <a:pt x="0" y="161544"/>
                </a:moveTo>
                <a:lnTo>
                  <a:pt x="5766" y="118577"/>
                </a:lnTo>
                <a:lnTo>
                  <a:pt x="22041" y="79981"/>
                </a:lnTo>
                <a:lnTo>
                  <a:pt x="47291" y="47291"/>
                </a:lnTo>
                <a:lnTo>
                  <a:pt x="79981" y="22041"/>
                </a:lnTo>
                <a:lnTo>
                  <a:pt x="118577" y="5766"/>
                </a:lnTo>
                <a:lnTo>
                  <a:pt x="161544" y="0"/>
                </a:lnTo>
                <a:lnTo>
                  <a:pt x="163068" y="0"/>
                </a:lnTo>
                <a:lnTo>
                  <a:pt x="206034" y="5766"/>
                </a:lnTo>
                <a:lnTo>
                  <a:pt x="244630" y="22041"/>
                </a:lnTo>
                <a:lnTo>
                  <a:pt x="277320" y="47291"/>
                </a:lnTo>
                <a:lnTo>
                  <a:pt x="302570" y="79981"/>
                </a:lnTo>
                <a:lnTo>
                  <a:pt x="318845" y="118577"/>
                </a:lnTo>
                <a:lnTo>
                  <a:pt x="324612" y="161544"/>
                </a:lnTo>
                <a:lnTo>
                  <a:pt x="318845" y="204488"/>
                </a:lnTo>
                <a:lnTo>
                  <a:pt x="302570" y="243078"/>
                </a:lnTo>
                <a:lnTo>
                  <a:pt x="277320" y="275772"/>
                </a:lnTo>
                <a:lnTo>
                  <a:pt x="244630" y="301032"/>
                </a:lnTo>
                <a:lnTo>
                  <a:pt x="206034" y="317317"/>
                </a:lnTo>
                <a:lnTo>
                  <a:pt x="163068" y="323088"/>
                </a:lnTo>
                <a:lnTo>
                  <a:pt x="161544" y="323088"/>
                </a:lnTo>
                <a:lnTo>
                  <a:pt x="118577" y="317317"/>
                </a:lnTo>
                <a:lnTo>
                  <a:pt x="79981" y="301032"/>
                </a:lnTo>
                <a:lnTo>
                  <a:pt x="47291" y="275772"/>
                </a:lnTo>
                <a:lnTo>
                  <a:pt x="22041" y="243078"/>
                </a:lnTo>
                <a:lnTo>
                  <a:pt x="5766" y="204488"/>
                </a:lnTo>
                <a:lnTo>
                  <a:pt x="0" y="161544"/>
                </a:lnTo>
                <a:close/>
              </a:path>
            </a:pathLst>
          </a:custGeom>
          <a:ln w="76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430022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30">
                <a:solidFill>
                  <a:srgbClr val="302E2B"/>
                </a:solidFill>
                <a:latin typeface="Carlito"/>
                <a:cs typeface="Carlito"/>
              </a:rPr>
              <a:t>Territorial</a:t>
            </a:r>
            <a:r>
              <a:rPr dirty="0" spc="-14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Disputes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7" name="object 7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ECE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069949" y="2324861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1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67482" y="2255266"/>
            <a:ext cx="757809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Historical</a:t>
            </a:r>
            <a:r>
              <a:rPr dirty="0" sz="2150" spc="5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Claims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Conflicting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territorial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claims</a:t>
            </a:r>
            <a:r>
              <a:rPr dirty="0" sz="1750" spc="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dating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back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early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20th century</a:t>
            </a:r>
            <a:r>
              <a:rPr dirty="0" sz="1750" spc="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from</a:t>
            </a:r>
            <a:r>
              <a:rPr dirty="0" sz="1750" spc="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British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colonial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rule.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3" name="object 13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ECE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069949" y="4138676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2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67482" y="4069207"/>
            <a:ext cx="726376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1962</a:t>
            </a:r>
            <a:r>
              <a:rPr dirty="0" sz="2150" spc="5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Border</a:t>
            </a:r>
            <a:r>
              <a:rPr dirty="0" sz="2150" spc="4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25">
                <a:solidFill>
                  <a:srgbClr val="272424"/>
                </a:solidFill>
                <a:latin typeface="Carlito"/>
                <a:cs typeface="Carlito"/>
              </a:rPr>
              <a:t>War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fought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brief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55">
                <a:solidFill>
                  <a:srgbClr val="272424"/>
                </a:solidFill>
                <a:latin typeface="Arial"/>
                <a:cs typeface="Arial"/>
              </a:rPr>
              <a:t>but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intense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war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over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border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disagreements,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disagreements,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leading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the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establishment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Line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 Actual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Control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Control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(LAC).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9" name="object 19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ECE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069949" y="5952489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3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467482" y="5883021"/>
            <a:ext cx="716851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Ongoing</a:t>
            </a:r>
            <a:r>
              <a:rPr dirty="0" sz="2150" spc="3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Tensions</a:t>
            </a:r>
            <a:endParaRPr sz="2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Periodic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skirmishes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tensions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along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 disputed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border,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including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2020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Galwan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Valley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clash.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582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Military</a:t>
            </a:r>
            <a:r>
              <a:rPr dirty="0" spc="-8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Buildup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116963" y="3535807"/>
            <a:ext cx="262191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02E2B"/>
                </a:solidFill>
                <a:latin typeface="Carlito"/>
                <a:cs typeface="Carlito"/>
              </a:rPr>
              <a:t>Military</a:t>
            </a:r>
            <a:r>
              <a:rPr dirty="0" sz="2150" spc="8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302E2B"/>
                </a:solidFill>
                <a:latin typeface="Carlito"/>
                <a:cs typeface="Carlito"/>
              </a:rPr>
              <a:t>Modernization</a:t>
            </a:r>
            <a:endParaRPr sz="2150">
              <a:latin typeface="Carlito"/>
              <a:cs typeface="Carlito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116963" y="4088105"/>
            <a:ext cx="2590165" cy="16757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Both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have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invested</a:t>
            </a:r>
            <a:r>
              <a:rPr dirty="0" sz="1750" spc="-114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heavily</a:t>
            </a:r>
            <a:r>
              <a:rPr dirty="0" sz="1750" spc="-10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modernizing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their</a:t>
            </a:r>
            <a:r>
              <a:rPr dirty="0" sz="1750" spc="9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military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forces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infrastructure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along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border.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23330" y="3535807"/>
            <a:ext cx="266319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02E2B"/>
                </a:solidFill>
                <a:latin typeface="Carlito"/>
                <a:cs typeface="Carlito"/>
              </a:rPr>
              <a:t>Provocative</a:t>
            </a:r>
            <a:r>
              <a:rPr dirty="0" sz="2150" spc="-2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302E2B"/>
                </a:solidFill>
                <a:latin typeface="Carlito"/>
                <a:cs typeface="Carlito"/>
              </a:rPr>
              <a:t>Maneuvers</a:t>
            </a:r>
            <a:endParaRPr sz="2150">
              <a:latin typeface="Carlito"/>
              <a:cs typeface="Carlito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823330" y="4088105"/>
            <a:ext cx="2856230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Large-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scale</a:t>
            </a:r>
            <a:r>
              <a:rPr dirty="0" sz="1750" spc="9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9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exercises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construction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facilities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near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disputed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border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can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be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perceived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25">
                <a:solidFill>
                  <a:srgbClr val="272424"/>
                </a:solidFill>
                <a:latin typeface="Arial"/>
                <a:cs typeface="Arial"/>
              </a:rPr>
              <a:t>as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aggressive posturing.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29318" y="3535807"/>
            <a:ext cx="236728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02E2B"/>
                </a:solidFill>
                <a:latin typeface="Carlito"/>
                <a:cs typeface="Carlito"/>
              </a:rPr>
              <a:t>Security</a:t>
            </a:r>
            <a:r>
              <a:rPr dirty="0" sz="2150" spc="8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302E2B"/>
                </a:solidFill>
                <a:latin typeface="Carlito"/>
                <a:cs typeface="Carlito"/>
              </a:rPr>
              <a:t>Implications</a:t>
            </a:r>
            <a:endParaRPr sz="2150">
              <a:latin typeface="Carlito"/>
              <a:cs typeface="Carlito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529318" y="4088105"/>
            <a:ext cx="2840990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presence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well-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equipped</a:t>
            </a:r>
            <a:r>
              <a:rPr dirty="0" sz="1750" spc="114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17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forces 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increases</a:t>
            </a:r>
            <a:r>
              <a:rPr dirty="0" sz="1750" spc="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potential</a:t>
            </a:r>
            <a:r>
              <a:rPr dirty="0" sz="1750" spc="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confrontations</a:t>
            </a:r>
            <a:r>
              <a:rPr dirty="0" sz="1750" spc="1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and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escalations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along the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border. border.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13716"/>
            <a:ext cx="14630400" cy="8216265"/>
          </a:xfrm>
          <a:custGeom>
            <a:avLst/>
            <a:gdLst/>
            <a:ahLst/>
            <a:cxnLst/>
            <a:rect l="l" t="t" r="r" b="b"/>
            <a:pathLst>
              <a:path w="14630400" h="8216265">
                <a:moveTo>
                  <a:pt x="14630400" y="0"/>
                </a:moveTo>
                <a:lnTo>
                  <a:pt x="0" y="0"/>
                </a:lnTo>
                <a:lnTo>
                  <a:pt x="0" y="8215881"/>
                </a:lnTo>
                <a:lnTo>
                  <a:pt x="14630400" y="8215881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69967" y="1551558"/>
            <a:ext cx="617537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China's</a:t>
            </a:r>
            <a:r>
              <a:rPr dirty="0" spc="-3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Maritime</a:t>
            </a:r>
            <a:r>
              <a:rPr dirty="0" spc="-4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Initiatives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4488179" y="2574035"/>
            <a:ext cx="4549140" cy="2281555"/>
            <a:chOff x="4488179" y="2574035"/>
            <a:chExt cx="4549140" cy="2281555"/>
          </a:xfrm>
        </p:grpSpPr>
        <p:sp>
          <p:nvSpPr>
            <p:cNvPr id="7" name="object 7" descr=""/>
            <p:cNvSpPr/>
            <p:nvPr/>
          </p:nvSpPr>
          <p:spPr>
            <a:xfrm>
              <a:off x="4491989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7"/>
                  </a:lnTo>
                  <a:lnTo>
                    <a:pt x="4441444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491989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7"/>
                  </a:lnTo>
                  <a:lnTo>
                    <a:pt x="100075" y="2273807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4799838" y="2821304"/>
            <a:ext cx="3844925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Maritime</a:t>
            </a:r>
            <a:r>
              <a:rPr dirty="0" sz="2150" spc="9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Silk</a:t>
            </a:r>
            <a:r>
              <a:rPr dirty="0" sz="2150" spc="7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20">
                <a:solidFill>
                  <a:srgbClr val="272424"/>
                </a:solidFill>
                <a:latin typeface="Carlito"/>
                <a:cs typeface="Carlito"/>
              </a:rPr>
              <a:t>Road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China's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Maritime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Silk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Road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initiatives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are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seen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20">
                <a:solidFill>
                  <a:srgbClr val="272424"/>
                </a:solidFill>
                <a:latin typeface="Arial"/>
                <a:cs typeface="Arial"/>
              </a:rPr>
              <a:t>as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part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its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"String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Pearls" 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Pearls"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strategy,</a:t>
            </a:r>
            <a:r>
              <a:rPr dirty="0" sz="1750" spc="-9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raising</a:t>
            </a:r>
            <a:r>
              <a:rPr dirty="0" sz="1750" spc="-7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concerns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about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about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China's</a:t>
            </a:r>
            <a:r>
              <a:rPr dirty="0" sz="1750" spc="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growing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influence</a:t>
            </a:r>
            <a:r>
              <a:rPr dirty="0" sz="1750" spc="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in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India's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neighborhood.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252204" y="2574035"/>
            <a:ext cx="4549140" cy="2281555"/>
            <a:chOff x="9252204" y="2574035"/>
            <a:chExt cx="4549140" cy="2281555"/>
          </a:xfrm>
        </p:grpSpPr>
        <p:sp>
          <p:nvSpPr>
            <p:cNvPr id="11" name="object 11" descr=""/>
            <p:cNvSpPr/>
            <p:nvPr/>
          </p:nvSpPr>
          <p:spPr>
            <a:xfrm>
              <a:off x="9256014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4441443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7"/>
                  </a:lnTo>
                  <a:lnTo>
                    <a:pt x="4441443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3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256014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3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3" y="2273807"/>
                  </a:lnTo>
                  <a:lnTo>
                    <a:pt x="100075" y="2273807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9564369" y="2821304"/>
            <a:ext cx="3488054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Debt</a:t>
            </a:r>
            <a:r>
              <a:rPr dirty="0" sz="2150" spc="4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Diplomacy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Some</a:t>
            </a:r>
            <a:r>
              <a:rPr dirty="0" sz="1750" spc="-7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45">
                <a:solidFill>
                  <a:srgbClr val="272424"/>
                </a:solidFill>
                <a:latin typeface="Arial"/>
                <a:cs typeface="Arial"/>
              </a:rPr>
              <a:t>BRI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projects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 have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led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40">
                <a:solidFill>
                  <a:srgbClr val="272424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significant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debt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burdens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for</a:t>
            </a:r>
            <a:r>
              <a:rPr dirty="0" sz="1750" spc="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smaller nations,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potentially</a:t>
            </a:r>
            <a:r>
              <a:rPr dirty="0" sz="1750" spc="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giving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economic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influence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488179" y="5070347"/>
            <a:ext cx="9313545" cy="1614170"/>
            <a:chOff x="4488179" y="5070347"/>
            <a:chExt cx="9313545" cy="1614170"/>
          </a:xfrm>
        </p:grpSpPr>
        <p:sp>
          <p:nvSpPr>
            <p:cNvPr id="15" name="object 15" descr=""/>
            <p:cNvSpPr/>
            <p:nvPr/>
          </p:nvSpPr>
          <p:spPr>
            <a:xfrm>
              <a:off x="4491989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9205594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1506347"/>
                  </a:lnTo>
                  <a:lnTo>
                    <a:pt x="7848" y="1545270"/>
                  </a:lnTo>
                  <a:lnTo>
                    <a:pt x="29257" y="1577038"/>
                  </a:lnTo>
                  <a:lnTo>
                    <a:pt x="61025" y="1598447"/>
                  </a:lnTo>
                  <a:lnTo>
                    <a:pt x="99949" y="1606296"/>
                  </a:lnTo>
                  <a:lnTo>
                    <a:pt x="9205594" y="1606296"/>
                  </a:lnTo>
                  <a:lnTo>
                    <a:pt x="9244518" y="1598447"/>
                  </a:lnTo>
                  <a:lnTo>
                    <a:pt x="9276286" y="1577038"/>
                  </a:lnTo>
                  <a:lnTo>
                    <a:pt x="9297695" y="1545270"/>
                  </a:lnTo>
                  <a:lnTo>
                    <a:pt x="9305544" y="1506347"/>
                  </a:lnTo>
                  <a:lnTo>
                    <a:pt x="9305544" y="99949"/>
                  </a:lnTo>
                  <a:lnTo>
                    <a:pt x="9297695" y="61025"/>
                  </a:lnTo>
                  <a:lnTo>
                    <a:pt x="9276286" y="29257"/>
                  </a:lnTo>
                  <a:lnTo>
                    <a:pt x="9244518" y="7848"/>
                  </a:lnTo>
                  <a:lnTo>
                    <a:pt x="9205594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91989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9205594" y="0"/>
                  </a:lnTo>
                  <a:lnTo>
                    <a:pt x="9244518" y="7848"/>
                  </a:lnTo>
                  <a:lnTo>
                    <a:pt x="9276286" y="29257"/>
                  </a:lnTo>
                  <a:lnTo>
                    <a:pt x="9297695" y="61025"/>
                  </a:lnTo>
                  <a:lnTo>
                    <a:pt x="9305544" y="99949"/>
                  </a:lnTo>
                  <a:lnTo>
                    <a:pt x="9305544" y="1506347"/>
                  </a:lnTo>
                  <a:lnTo>
                    <a:pt x="9297695" y="1545270"/>
                  </a:lnTo>
                  <a:lnTo>
                    <a:pt x="9276286" y="1577038"/>
                  </a:lnTo>
                  <a:lnTo>
                    <a:pt x="9244518" y="1598447"/>
                  </a:lnTo>
                  <a:lnTo>
                    <a:pt x="9205594" y="1606296"/>
                  </a:lnTo>
                  <a:lnTo>
                    <a:pt x="99949" y="1606296"/>
                  </a:lnTo>
                  <a:lnTo>
                    <a:pt x="61025" y="1598447"/>
                  </a:lnTo>
                  <a:lnTo>
                    <a:pt x="29257" y="1577038"/>
                  </a:lnTo>
                  <a:lnTo>
                    <a:pt x="7848" y="1545270"/>
                  </a:lnTo>
                  <a:lnTo>
                    <a:pt x="0" y="15063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799838" y="5316982"/>
            <a:ext cx="854900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Security</a:t>
            </a:r>
            <a:r>
              <a:rPr dirty="0" sz="2150" spc="8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Implications</a:t>
            </a:r>
            <a:endParaRPr sz="2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perceives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presence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Chinese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80">
                <a:solidFill>
                  <a:srgbClr val="272424"/>
                </a:solidFill>
                <a:latin typeface="Arial"/>
                <a:cs typeface="Arial"/>
              </a:rPr>
              <a:t>assets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Indian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Ocean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region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20">
                <a:solidFill>
                  <a:srgbClr val="272424"/>
                </a:solidFill>
                <a:latin typeface="Arial"/>
                <a:cs typeface="Arial"/>
              </a:rPr>
              <a:t>as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potential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potential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security</a:t>
            </a:r>
            <a:r>
              <a:rPr dirty="0" sz="1750" spc="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threat.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329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Nepal's</a:t>
            </a:r>
            <a:r>
              <a:rPr dirty="0" spc="-13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Strategic</a:t>
            </a:r>
            <a:r>
              <a:rPr dirty="0" spc="-13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20">
                <a:solidFill>
                  <a:srgbClr val="302E2B"/>
                </a:solidFill>
                <a:latin typeface="Carlito"/>
                <a:cs typeface="Carlito"/>
              </a:rPr>
              <a:t>Role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7588" y="3389376"/>
            <a:ext cx="556260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116963" y="4180459"/>
            <a:ext cx="310642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Nepal-China</a:t>
            </a:r>
            <a:r>
              <a:rPr dirty="0" sz="2150" spc="14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Relations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China's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45">
                <a:solidFill>
                  <a:srgbClr val="272424"/>
                </a:solidFill>
                <a:latin typeface="Arial"/>
                <a:cs typeface="Arial"/>
              </a:rPr>
              <a:t>BRI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80">
                <a:solidFill>
                  <a:srgbClr val="272424"/>
                </a:solidFill>
                <a:latin typeface="Arial"/>
                <a:cs typeface="Arial"/>
              </a:rPr>
              <a:t>has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provided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Nepal,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Nepal,</a:t>
            </a:r>
            <a:r>
              <a:rPr dirty="0" sz="1750" spc="-9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8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landlocked</a:t>
            </a:r>
            <a:r>
              <a:rPr dirty="0" sz="1750" spc="-10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country, </a:t>
            </a:r>
            <a:r>
              <a:rPr dirty="0" sz="1750" spc="-100">
                <a:solidFill>
                  <a:srgbClr val="272424"/>
                </a:solidFill>
                <a:latin typeface="Arial"/>
                <a:cs typeface="Arial"/>
              </a:rPr>
              <a:t>access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its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ports,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granting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Nepal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strategic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role</a:t>
            </a:r>
            <a:r>
              <a:rPr dirty="0" sz="1750" spc="-7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7755" y="3389376"/>
            <a:ext cx="554736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746496" y="4180459"/>
            <a:ext cx="295529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Impact</a:t>
            </a:r>
            <a:r>
              <a:rPr dirty="0" sz="2150" spc="5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on</a:t>
            </a:r>
            <a:r>
              <a:rPr dirty="0" sz="2150" spc="6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India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Nepal's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stance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on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Indo- 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Pacific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is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likely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be</a:t>
            </a:r>
            <a:r>
              <a:rPr dirty="0" sz="1750" spc="-7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pro-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Beijing,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which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could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impact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India's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security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interests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400" y="3389376"/>
            <a:ext cx="554735" cy="55473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376029" y="4180459"/>
            <a:ext cx="311975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Cooperation</a:t>
            </a:r>
            <a:r>
              <a:rPr dirty="0" sz="2150" spc="2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Potential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Joint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exercises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economic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cooperation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have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potential</a:t>
            </a:r>
            <a:r>
              <a:rPr dirty="0" sz="1750" spc="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bring</a:t>
            </a:r>
            <a:r>
              <a:rPr dirty="0" sz="1750" spc="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closer.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6963" y="1397254"/>
            <a:ext cx="960501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Balancing</a:t>
            </a:r>
            <a:r>
              <a:rPr dirty="0" spc="-9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Military</a:t>
            </a:r>
            <a:r>
              <a:rPr dirty="0" spc="-9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Strength</a:t>
            </a:r>
            <a:r>
              <a:rPr dirty="0" spc="-7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and</a:t>
            </a:r>
            <a:r>
              <a:rPr dirty="0" spc="-4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Diplomacy Diplomacy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339085" y="4465066"/>
            <a:ext cx="2785745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Military</a:t>
            </a:r>
            <a:r>
              <a:rPr dirty="0" sz="2150" spc="8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Capabilities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8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strength</a:t>
            </a:r>
            <a:r>
              <a:rPr dirty="0" sz="1750" spc="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plays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a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crucial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role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shaping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dynamics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territorial disputes</a:t>
            </a:r>
            <a:r>
              <a:rPr dirty="0" sz="1750" spc="-10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between</a:t>
            </a:r>
            <a:r>
              <a:rPr dirty="0" sz="1750" spc="-8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 spc="-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India.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7588" y="3229355"/>
            <a:ext cx="10555223" cy="88849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857494" y="4465066"/>
            <a:ext cx="291592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Diplomatic</a:t>
            </a:r>
            <a:r>
              <a:rPr dirty="0" sz="2150" spc="7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Engagement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Diplomatic</a:t>
            </a:r>
            <a:r>
              <a:rPr dirty="0" sz="1750" spc="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efforts</a:t>
            </a:r>
            <a:r>
              <a:rPr dirty="0" sz="1750" spc="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are 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necessary</a:t>
            </a:r>
            <a:r>
              <a:rPr dirty="0" sz="1750" spc="-7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achieve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lasting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lasting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resolution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territorial</a:t>
            </a:r>
            <a:r>
              <a:rPr dirty="0" sz="1750" spc="204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disputes.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76029" y="4465066"/>
            <a:ext cx="2672715" cy="248602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895985">
              <a:lnSpc>
                <a:spcPct val="104700"/>
              </a:lnSpc>
              <a:spcBef>
                <a:spcPts val="10"/>
              </a:spcBef>
            </a:pP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Comprehensive Approach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700"/>
              </a:lnSpc>
              <a:spcBef>
                <a:spcPts val="107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balance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between</a:t>
            </a:r>
            <a:r>
              <a:rPr dirty="0" sz="1750" spc="-8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military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strength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diplomatic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engagement</a:t>
            </a:r>
            <a:r>
              <a:rPr dirty="0" sz="1750" spc="-1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is</a:t>
            </a:r>
            <a:r>
              <a:rPr dirty="0" sz="1750" spc="-9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key</a:t>
            </a:r>
            <a:r>
              <a:rPr dirty="0" sz="1750" spc="-10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40">
                <a:solidFill>
                  <a:srgbClr val="272424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managing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India-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border</a:t>
            </a:r>
            <a:r>
              <a:rPr dirty="0" sz="1750" spc="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issue.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2063" y="1594180"/>
            <a:ext cx="6791959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Shared</a:t>
            </a:r>
            <a:r>
              <a:rPr dirty="0" spc="-8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Interests</a:t>
            </a:r>
            <a:r>
              <a:rPr dirty="0" spc="-11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and</a:t>
            </a:r>
            <a:r>
              <a:rPr dirty="0" spc="-6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Affinities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830580" y="2868167"/>
            <a:ext cx="508000" cy="508000"/>
            <a:chOff x="830580" y="2868167"/>
            <a:chExt cx="508000" cy="508000"/>
          </a:xfrm>
        </p:grpSpPr>
        <p:sp>
          <p:nvSpPr>
            <p:cNvPr id="7" name="object 7" descr=""/>
            <p:cNvSpPr/>
            <p:nvPr/>
          </p:nvSpPr>
          <p:spPr>
            <a:xfrm>
              <a:off x="834390" y="287197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897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897" y="499872"/>
                  </a:lnTo>
                  <a:lnTo>
                    <a:pt x="438835" y="492023"/>
                  </a:lnTo>
                  <a:lnTo>
                    <a:pt x="470611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1" y="29257"/>
                  </a:lnTo>
                  <a:lnTo>
                    <a:pt x="438835" y="7848"/>
                  </a:lnTo>
                  <a:lnTo>
                    <a:pt x="399897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34390" y="287197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897" y="0"/>
                  </a:lnTo>
                  <a:lnTo>
                    <a:pt x="438835" y="7848"/>
                  </a:lnTo>
                  <a:lnTo>
                    <a:pt x="470611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1" y="470614"/>
                  </a:lnTo>
                  <a:lnTo>
                    <a:pt x="438835" y="492023"/>
                  </a:lnTo>
                  <a:lnTo>
                    <a:pt x="399897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986739" y="2926207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1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34108" y="2884119"/>
            <a:ext cx="3282950" cy="21393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Economic</a:t>
            </a:r>
            <a:r>
              <a:rPr dirty="0" sz="2150" spc="25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Growth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Both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have experienced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significant</a:t>
            </a:r>
            <a:r>
              <a:rPr dirty="0" sz="1750" spc="-5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economic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technological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advancements,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making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them</a:t>
            </a:r>
            <a:r>
              <a:rPr dirty="0" sz="1750" spc="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contenders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powerhouse</a:t>
            </a:r>
            <a:r>
              <a:rPr dirty="0" sz="1750" spc="-7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status.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594603" y="2868167"/>
            <a:ext cx="508000" cy="508000"/>
            <a:chOff x="5594603" y="2868167"/>
            <a:chExt cx="508000" cy="508000"/>
          </a:xfrm>
        </p:grpSpPr>
        <p:sp>
          <p:nvSpPr>
            <p:cNvPr id="12" name="object 12" descr=""/>
            <p:cNvSpPr/>
            <p:nvPr/>
          </p:nvSpPr>
          <p:spPr>
            <a:xfrm>
              <a:off x="5598413" y="287197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598413" y="287197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751321" y="2926207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2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399021" y="2884119"/>
            <a:ext cx="3312160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Regional</a:t>
            </a:r>
            <a:r>
              <a:rPr dirty="0" sz="2150" spc="4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Proximity</a:t>
            </a:r>
            <a:endParaRPr sz="2150">
              <a:latin typeface="Carlito"/>
              <a:cs typeface="Carlito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9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60">
                <a:solidFill>
                  <a:srgbClr val="272424"/>
                </a:solidFill>
                <a:latin typeface="Arial"/>
                <a:cs typeface="Arial"/>
              </a:rPr>
              <a:t>share</a:t>
            </a:r>
            <a:r>
              <a:rPr dirty="0" sz="1750" spc="-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common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geography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history,</a:t>
            </a:r>
            <a:r>
              <a:rPr dirty="0" sz="1750" spc="-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which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can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serve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20">
                <a:solidFill>
                  <a:srgbClr val="272424"/>
                </a:solidFill>
                <a:latin typeface="Arial"/>
                <a:cs typeface="Arial"/>
              </a:rPr>
              <a:t>as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foundation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for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cooperation.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830580" y="5486400"/>
            <a:ext cx="508000" cy="508000"/>
            <a:chOff x="830580" y="5486400"/>
            <a:chExt cx="508000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834390" y="549021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897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897" y="499871"/>
                  </a:lnTo>
                  <a:lnTo>
                    <a:pt x="438835" y="492023"/>
                  </a:lnTo>
                  <a:lnTo>
                    <a:pt x="470611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1" y="29257"/>
                  </a:lnTo>
                  <a:lnTo>
                    <a:pt x="438835" y="7848"/>
                  </a:lnTo>
                  <a:lnTo>
                    <a:pt x="399897" y="0"/>
                  </a:lnTo>
                  <a:close/>
                </a:path>
              </a:pathLst>
            </a:custGeom>
            <a:solidFill>
              <a:srgbClr val="E8E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34390" y="549021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897" y="0"/>
                  </a:lnTo>
                  <a:lnTo>
                    <a:pt x="438835" y="7848"/>
                  </a:lnTo>
                  <a:lnTo>
                    <a:pt x="470611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1" y="470614"/>
                  </a:lnTo>
                  <a:lnTo>
                    <a:pt x="438835" y="492023"/>
                  </a:lnTo>
                  <a:lnTo>
                    <a:pt x="399897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ECE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986739" y="5545582"/>
            <a:ext cx="194945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272424"/>
                </a:solidFill>
                <a:latin typeface="Carlito"/>
                <a:cs typeface="Carlito"/>
              </a:rPr>
              <a:t>3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634108" y="5503926"/>
            <a:ext cx="841438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272424"/>
                </a:solidFill>
                <a:latin typeface="Carlito"/>
                <a:cs typeface="Carlito"/>
              </a:rPr>
              <a:t>Multilateral</a:t>
            </a:r>
            <a:r>
              <a:rPr dirty="0" sz="2150" spc="70">
                <a:solidFill>
                  <a:srgbClr val="272424"/>
                </a:solidFill>
                <a:latin typeface="Carlito"/>
                <a:cs typeface="Carlito"/>
              </a:rPr>
              <a:t> </a:t>
            </a:r>
            <a:r>
              <a:rPr dirty="0" sz="2150" spc="-10">
                <a:solidFill>
                  <a:srgbClr val="272424"/>
                </a:solidFill>
                <a:latin typeface="Carlito"/>
                <a:cs typeface="Carlito"/>
              </a:rPr>
              <a:t>Platforms</a:t>
            </a:r>
            <a:endParaRPr sz="2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Platforms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like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75">
                <a:solidFill>
                  <a:srgbClr val="272424"/>
                </a:solidFill>
                <a:latin typeface="Arial"/>
                <a:cs typeface="Arial"/>
              </a:rPr>
              <a:t>BRICS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 </a:t>
            </a:r>
            <a:r>
              <a:rPr dirty="0" sz="1750" spc="-175">
                <a:solidFill>
                  <a:srgbClr val="272424"/>
                </a:solidFill>
                <a:latin typeface="Arial"/>
                <a:cs typeface="Arial"/>
              </a:rPr>
              <a:t>SCO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provide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opportunities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for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India</a:t>
            </a:r>
            <a:r>
              <a:rPr dirty="0" sz="1750" spc="-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China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collaborate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collaborate</a:t>
            </a:r>
            <a:r>
              <a:rPr dirty="0" sz="1750" spc="1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build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trust.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The</a:t>
            </a:r>
            <a:r>
              <a:rPr dirty="0" spc="-8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02E2B"/>
                </a:solidFill>
                <a:latin typeface="Carlito"/>
                <a:cs typeface="Carlito"/>
              </a:rPr>
              <a:t>Path</a:t>
            </a:r>
            <a:r>
              <a:rPr dirty="0" spc="-70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302E2B"/>
                </a:solidFill>
                <a:latin typeface="Carlito"/>
                <a:cs typeface="Carlito"/>
              </a:rPr>
              <a:t>Forward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034539" y="3250692"/>
            <a:ext cx="10563225" cy="2868295"/>
            <a:chOff x="2034539" y="3250692"/>
            <a:chExt cx="10563225" cy="2868295"/>
          </a:xfrm>
        </p:grpSpPr>
        <p:sp>
          <p:nvSpPr>
            <p:cNvPr id="6" name="object 6" descr=""/>
            <p:cNvSpPr/>
            <p:nvPr/>
          </p:nvSpPr>
          <p:spPr>
            <a:xfrm>
              <a:off x="2038349" y="3254502"/>
              <a:ext cx="10555605" cy="2860675"/>
            </a:xfrm>
            <a:custGeom>
              <a:avLst/>
              <a:gdLst/>
              <a:ahLst/>
              <a:cxnLst/>
              <a:rect l="l" t="t" r="r" b="b"/>
              <a:pathLst>
                <a:path w="10555605" h="2860675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66"/>
                  </a:lnTo>
                  <a:lnTo>
                    <a:pt x="10525918" y="29305"/>
                  </a:lnTo>
                  <a:lnTo>
                    <a:pt x="10547357" y="61079"/>
                  </a:lnTo>
                  <a:lnTo>
                    <a:pt x="10555224" y="99949"/>
                  </a:lnTo>
                  <a:lnTo>
                    <a:pt x="10555224" y="2760599"/>
                  </a:lnTo>
                  <a:lnTo>
                    <a:pt x="10547357" y="2799468"/>
                  </a:lnTo>
                  <a:lnTo>
                    <a:pt x="10525918" y="2831242"/>
                  </a:lnTo>
                  <a:lnTo>
                    <a:pt x="10494144" y="2852681"/>
                  </a:lnTo>
                  <a:lnTo>
                    <a:pt x="10455275" y="2860548"/>
                  </a:lnTo>
                  <a:lnTo>
                    <a:pt x="99949" y="2860548"/>
                  </a:lnTo>
                  <a:lnTo>
                    <a:pt x="61079" y="2852681"/>
                  </a:lnTo>
                  <a:lnTo>
                    <a:pt x="29305" y="2831242"/>
                  </a:lnTo>
                  <a:lnTo>
                    <a:pt x="7866" y="2799468"/>
                  </a:lnTo>
                  <a:lnTo>
                    <a:pt x="0" y="2760599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045207" y="3261360"/>
              <a:ext cx="10540365" cy="949960"/>
            </a:xfrm>
            <a:custGeom>
              <a:avLst/>
              <a:gdLst/>
              <a:ahLst/>
              <a:cxnLst/>
              <a:rect l="l" t="t" r="r" b="b"/>
              <a:pathLst>
                <a:path w="10540365" h="949960">
                  <a:moveTo>
                    <a:pt x="10539984" y="0"/>
                  </a:moveTo>
                  <a:lnTo>
                    <a:pt x="0" y="0"/>
                  </a:lnTo>
                  <a:lnTo>
                    <a:pt x="0" y="949451"/>
                  </a:lnTo>
                  <a:lnTo>
                    <a:pt x="10539984" y="949451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346705" y="3462274"/>
            <a:ext cx="106426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Diplomacy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045207" y="4210811"/>
            <a:ext cx="10540365" cy="948055"/>
          </a:xfrm>
          <a:custGeom>
            <a:avLst/>
            <a:gdLst/>
            <a:ahLst/>
            <a:cxnLst/>
            <a:rect l="l" t="t" r="r" b="b"/>
            <a:pathLst>
              <a:path w="10540365" h="948054">
                <a:moveTo>
                  <a:pt x="10539984" y="0"/>
                </a:moveTo>
                <a:lnTo>
                  <a:pt x="0" y="0"/>
                </a:lnTo>
                <a:lnTo>
                  <a:pt x="0" y="947927"/>
                </a:lnTo>
                <a:lnTo>
                  <a:pt x="10539984" y="947927"/>
                </a:lnTo>
                <a:lnTo>
                  <a:pt x="10539984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359405" y="4410278"/>
            <a:ext cx="1436370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Arms</a:t>
            </a:r>
            <a:r>
              <a:rPr dirty="0" sz="1750" spc="-8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Restraint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045207" y="5158740"/>
            <a:ext cx="10540365" cy="948055"/>
          </a:xfrm>
          <a:custGeom>
            <a:avLst/>
            <a:gdLst/>
            <a:ahLst/>
            <a:cxnLst/>
            <a:rect l="l" t="t" r="r" b="b"/>
            <a:pathLst>
              <a:path w="10540365" h="948054">
                <a:moveTo>
                  <a:pt x="10539984" y="0"/>
                </a:moveTo>
                <a:lnTo>
                  <a:pt x="0" y="0"/>
                </a:lnTo>
                <a:lnTo>
                  <a:pt x="0" y="947928"/>
                </a:lnTo>
                <a:lnTo>
                  <a:pt x="10539984" y="947928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346705" y="5359146"/>
            <a:ext cx="241617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Multilateral</a:t>
            </a:r>
            <a:r>
              <a:rPr dirty="0" sz="1750" spc="20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Cooperation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620761" y="3400095"/>
            <a:ext cx="4491355" cy="2911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400"/>
              </a:lnSpc>
              <a:spcBef>
                <a:spcPts val="100"/>
              </a:spcBef>
            </a:pP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Efforts</a:t>
            </a:r>
            <a:r>
              <a:rPr dirty="0" sz="1750" spc="-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1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resolve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disputes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through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diplomatic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diplomatic</a:t>
            </a:r>
            <a:r>
              <a:rPr dirty="0" sz="1750" spc="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channels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negotiations.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Mutual</a:t>
            </a:r>
            <a:r>
              <a:rPr dirty="0" sz="1750" spc="1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reduction</a:t>
            </a:r>
            <a:r>
              <a:rPr dirty="0" sz="1750" spc="1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of</a:t>
            </a:r>
            <a:r>
              <a:rPr dirty="0" sz="1750" spc="1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military</a:t>
            </a:r>
            <a:r>
              <a:rPr dirty="0" sz="1750" spc="16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buildup</a:t>
            </a:r>
            <a:r>
              <a:rPr dirty="0" sz="1750" spc="10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provocative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actions</a:t>
            </a:r>
            <a:r>
              <a:rPr dirty="0" sz="1750" spc="-3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along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border.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750">
              <a:latin typeface="Arial"/>
              <a:cs typeface="Arial"/>
            </a:endParaRPr>
          </a:p>
          <a:p>
            <a:pPr marL="12700" marR="412115">
              <a:lnSpc>
                <a:spcPct val="123700"/>
              </a:lnSpc>
            </a:pP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Engagement</a:t>
            </a:r>
            <a:r>
              <a:rPr dirty="0" sz="1750" spc="-4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in</a:t>
            </a:r>
            <a:r>
              <a:rPr dirty="0" sz="1750" spc="-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regional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international organizations </a:t>
            </a:r>
            <a:r>
              <a:rPr dirty="0" sz="1750" spc="65">
                <a:solidFill>
                  <a:srgbClr val="272424"/>
                </a:solidFill>
                <a:latin typeface="Arial"/>
                <a:cs typeface="Arial"/>
              </a:rPr>
              <a:t>to</a:t>
            </a:r>
            <a:r>
              <a:rPr dirty="0" sz="1750" spc="4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foster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272424"/>
                </a:solidFill>
                <a:latin typeface="Arial"/>
                <a:cs typeface="Arial"/>
              </a:rPr>
              <a:t>cooperation</a:t>
            </a:r>
            <a:r>
              <a:rPr dirty="0" sz="1750" spc="2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272424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272424"/>
                </a:solidFill>
                <a:latin typeface="Arial"/>
                <a:cs typeface="Arial"/>
              </a:rPr>
              <a:t>stability.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2063" y="1339418"/>
            <a:ext cx="7067550" cy="47567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7500"/>
              </a:lnSpc>
              <a:spcBef>
                <a:spcPts val="135"/>
              </a:spcBef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Security</a:t>
            </a:r>
            <a:r>
              <a:rPr dirty="0" sz="6000" spc="-3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Concerns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and</a:t>
            </a:r>
            <a:r>
              <a:rPr dirty="0" sz="6000" spc="-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Defence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Cooperation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in</a:t>
            </a:r>
            <a:r>
              <a:rPr dirty="0" sz="6000" spc="-32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20">
                <a:solidFill>
                  <a:srgbClr val="1B1B27"/>
                </a:solidFill>
                <a:latin typeface="Trebuchet MS"/>
                <a:cs typeface="Trebuchet MS"/>
              </a:rPr>
              <a:t>Asian</a:t>
            </a:r>
            <a:endParaRPr sz="6000">
              <a:latin typeface="Trebuchet MS"/>
              <a:cs typeface="Trebuchet MS"/>
            </a:endParaRPr>
          </a:p>
          <a:p>
            <a:pPr marL="12700" marR="635000">
              <a:lnSpc>
                <a:spcPts val="7500"/>
              </a:lnSpc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Coalitions:</a:t>
            </a:r>
            <a:r>
              <a:rPr dirty="0" sz="6000" spc="-37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A</a:t>
            </a:r>
            <a:r>
              <a:rPr dirty="0" sz="6000" spc="-3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20">
                <a:solidFill>
                  <a:srgbClr val="1B1B27"/>
                </a:solidFill>
                <a:latin typeface="Trebuchet MS"/>
                <a:cs typeface="Trebuchet MS"/>
              </a:rPr>
              <a:t>Focus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on</a:t>
            </a:r>
            <a:r>
              <a:rPr dirty="0" sz="6000" spc="-1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640">
                <a:solidFill>
                  <a:srgbClr val="1B1B27"/>
                </a:solidFill>
                <a:latin typeface="Trebuchet MS"/>
                <a:cs typeface="Trebuchet MS"/>
              </a:rPr>
              <a:t>T</a:t>
            </a:r>
            <a:r>
              <a:rPr dirty="0" sz="6000" spc="114">
                <a:solidFill>
                  <a:srgbClr val="1B1B27"/>
                </a:solidFill>
                <a:latin typeface="Trebuchet MS"/>
                <a:cs typeface="Trebuchet MS"/>
              </a:rPr>
              <a:t>aiwan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834389" y="6500621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0"/>
                </a:lnTo>
                <a:lnTo>
                  <a:pt x="330851" y="267151"/>
                </a:lnTo>
                <a:lnTo>
                  <a:pt x="303090" y="303085"/>
                </a:lnTo>
                <a:lnTo>
                  <a:pt x="267157" y="330849"/>
                </a:lnTo>
                <a:lnTo>
                  <a:pt x="224745" y="348749"/>
                </a:lnTo>
                <a:lnTo>
                  <a:pt x="177546" y="355091"/>
                </a:lnTo>
                <a:lnTo>
                  <a:pt x="130346" y="348749"/>
                </a:lnTo>
                <a:lnTo>
                  <a:pt x="87934" y="330849"/>
                </a:lnTo>
                <a:lnTo>
                  <a:pt x="52001" y="303085"/>
                </a:lnTo>
                <a:lnTo>
                  <a:pt x="24240" y="267151"/>
                </a:lnTo>
                <a:lnTo>
                  <a:pt x="6342" y="224740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1414018"/>
            <a:ext cx="8378825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Evolving</a:t>
            </a:r>
            <a:r>
              <a:rPr dirty="0" spc="-50"/>
              <a:t> </a:t>
            </a:r>
            <a:r>
              <a:rPr dirty="0"/>
              <a:t>Geopolitical</a:t>
            </a:r>
            <a:r>
              <a:rPr dirty="0" spc="-40"/>
              <a:t> </a:t>
            </a:r>
            <a:r>
              <a:rPr dirty="0"/>
              <a:t>Dynamics</a:t>
            </a:r>
            <a:r>
              <a:rPr dirty="0" spc="-25"/>
              <a:t> in </a:t>
            </a:r>
            <a:r>
              <a:rPr dirty="0" spc="-20"/>
              <a:t>Asia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3381755"/>
            <a:ext cx="508000" cy="508000"/>
            <a:chOff x="4488179" y="3381755"/>
            <a:chExt cx="508000" cy="508000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33855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33855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641596" y="344004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92090" y="3398266"/>
            <a:ext cx="358838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Shifting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Power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Dynamics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characterized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changing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territorial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disputes,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challenges.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52204" y="3381755"/>
            <a:ext cx="508000" cy="508000"/>
            <a:chOff x="9252204" y="3381755"/>
            <a:chExt cx="508000" cy="508000"/>
          </a:xfrm>
        </p:grpSpPr>
        <p:sp>
          <p:nvSpPr>
            <p:cNvPr id="10" name="object 10" descr=""/>
            <p:cNvSpPr/>
            <p:nvPr/>
          </p:nvSpPr>
          <p:spPr>
            <a:xfrm>
              <a:off x="9256014" y="33855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3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56014" y="33855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9406508" y="344004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057003" y="3398266"/>
            <a:ext cx="347027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Defence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Collaboration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Examining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defence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cooperation within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region's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landscape.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488179" y="5666232"/>
            <a:ext cx="508000" cy="509270"/>
            <a:chOff x="4488179" y="5666232"/>
            <a:chExt cx="508000" cy="509270"/>
          </a:xfrm>
        </p:grpSpPr>
        <p:sp>
          <p:nvSpPr>
            <p:cNvPr id="15" name="object 15" descr=""/>
            <p:cNvSpPr/>
            <p:nvPr/>
          </p:nvSpPr>
          <p:spPr>
            <a:xfrm>
              <a:off x="4491989" y="5670042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401446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5"/>
                  </a:lnTo>
                  <a:lnTo>
                    <a:pt x="399923" y="501395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2" y="401446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91989" y="5670042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401446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3" y="501395"/>
                  </a:lnTo>
                  <a:lnTo>
                    <a:pt x="99949" y="501395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6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641596" y="572604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292090" y="5684265"/>
            <a:ext cx="8315959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Taiwan's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Unique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Position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Taiwan's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status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introduce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introduce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distinct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dimension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analysis.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933448"/>
            <a:ext cx="517715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dirty="0" spc="-220"/>
              <a:t> </a:t>
            </a:r>
            <a:r>
              <a:rPr dirty="0" spc="-500"/>
              <a:t>T</a:t>
            </a:r>
            <a:r>
              <a:rPr dirty="0" spc="35"/>
              <a:t>aiw</a:t>
            </a:r>
            <a:r>
              <a:rPr dirty="0" spc="45"/>
              <a:t>a</a:t>
            </a:r>
            <a:r>
              <a:rPr dirty="0" spc="40"/>
              <a:t>n</a:t>
            </a:r>
            <a:r>
              <a:rPr dirty="0" spc="-160"/>
              <a:t> </a:t>
            </a:r>
            <a:r>
              <a:rPr dirty="0" spc="-10"/>
              <a:t>Question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195573"/>
            <a:ext cx="246380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Surrender</a:t>
            </a:r>
            <a:r>
              <a:rPr dirty="0" sz="2150" spc="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to</a:t>
            </a:r>
            <a:r>
              <a:rPr dirty="0" sz="2150" spc="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China?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748582"/>
            <a:ext cx="2992755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question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whether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surrender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matter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profound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profound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significance.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195573"/>
            <a:ext cx="1629410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Cross-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Strait Complexities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094963"/>
            <a:ext cx="2597785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characterized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historical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complexities,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competing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nationalistic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aspirations.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195573"/>
            <a:ext cx="310070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Implications</a:t>
            </a:r>
            <a:r>
              <a:rPr dirty="0" sz="2150" spc="10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for</a:t>
            </a:r>
            <a:r>
              <a:rPr dirty="0" sz="2150" spc="10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Stability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3748582"/>
            <a:ext cx="2625725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far-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reaching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landscape.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273251"/>
            <a:ext cx="102831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China</a:t>
            </a:r>
            <a:r>
              <a:rPr dirty="0" spc="-20"/>
              <a:t> </a:t>
            </a:r>
            <a:r>
              <a:rPr dirty="0"/>
              <a:t>and</a:t>
            </a:r>
            <a:r>
              <a:rPr dirty="0" spc="-30"/>
              <a:t> </a:t>
            </a:r>
            <a:r>
              <a:rPr dirty="0"/>
              <a:t>India:</a:t>
            </a:r>
            <a:r>
              <a:rPr dirty="0" spc="-40"/>
              <a:t> </a:t>
            </a:r>
            <a:r>
              <a:rPr dirty="0"/>
              <a:t>Cooperation</a:t>
            </a:r>
            <a:r>
              <a:rPr dirty="0" spc="-35"/>
              <a:t> </a:t>
            </a:r>
            <a:r>
              <a:rPr dirty="0"/>
              <a:t>or</a:t>
            </a:r>
            <a:r>
              <a:rPr dirty="0" spc="-40"/>
              <a:t> </a:t>
            </a:r>
            <a:r>
              <a:rPr dirty="0" spc="-10"/>
              <a:t>Conflict?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2535377"/>
            <a:ext cx="287591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Economic</a:t>
            </a:r>
            <a:r>
              <a:rPr dirty="0" sz="2150" spc="9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Powerhouses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088945"/>
            <a:ext cx="2869565" cy="33274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two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prominent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influential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nations,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giants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giants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distinct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prowess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imperatives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present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compelling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backdrop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examining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prospects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discord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them.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2535377"/>
            <a:ext cx="238379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Historical</a:t>
            </a:r>
            <a:r>
              <a:rPr dirty="0" sz="2150" spc="10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Contexts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088945"/>
            <a:ext cx="2956560" cy="2665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within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unique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contexts,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which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either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collaborative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trigger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tensions.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2535377"/>
            <a:ext cx="268287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Strategic</a:t>
            </a:r>
            <a:r>
              <a:rPr dirty="0" sz="2150" spc="7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Imperatives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3088945"/>
            <a:ext cx="2913380" cy="3987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redefine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postures,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question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whether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can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common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ground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establish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collaborative relationship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becomes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essential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deciphering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tapestry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potential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among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rising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continent.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14630400" cy="8231505"/>
          </a:xfrm>
          <a:custGeom>
            <a:avLst/>
            <a:gdLst/>
            <a:ahLst/>
            <a:cxnLst/>
            <a:rect l="l" t="t" r="r" b="b"/>
            <a:pathLst>
              <a:path w="14630400" h="8231505">
                <a:moveTo>
                  <a:pt x="14630400" y="0"/>
                </a:moveTo>
                <a:lnTo>
                  <a:pt x="0" y="0"/>
                </a:lnTo>
                <a:lnTo>
                  <a:pt x="0" y="8231124"/>
                </a:lnTo>
                <a:lnTo>
                  <a:pt x="14630400" y="8231124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7491" y="602742"/>
            <a:ext cx="9147810" cy="1375410"/>
          </a:xfrm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30"/>
              </a:spcBef>
            </a:pPr>
            <a:r>
              <a:rPr dirty="0"/>
              <a:t>China's</a:t>
            </a:r>
            <a:r>
              <a:rPr dirty="0" spc="-210"/>
              <a:t> </a:t>
            </a:r>
            <a:r>
              <a:rPr dirty="0" spc="-515"/>
              <a:t>T</a:t>
            </a:r>
            <a:r>
              <a:rPr dirty="0" spc="20"/>
              <a:t>oleranc</a:t>
            </a:r>
            <a:r>
              <a:rPr dirty="0" spc="25"/>
              <a:t>e</a:t>
            </a:r>
            <a:r>
              <a:rPr dirty="0" spc="-140"/>
              <a:t> </a:t>
            </a:r>
            <a:r>
              <a:rPr dirty="0"/>
              <a:t>for</a:t>
            </a:r>
            <a:r>
              <a:rPr dirty="0" spc="-195"/>
              <a:t> </a:t>
            </a:r>
            <a:r>
              <a:rPr dirty="0" spc="-509"/>
              <a:t>T</a:t>
            </a:r>
            <a:r>
              <a:rPr dirty="0" spc="25"/>
              <a:t>aiw</a:t>
            </a:r>
            <a:r>
              <a:rPr dirty="0" spc="40"/>
              <a:t>a</a:t>
            </a:r>
            <a:r>
              <a:rPr dirty="0" spc="30"/>
              <a:t>n's</a:t>
            </a:r>
            <a:r>
              <a:rPr dirty="0" spc="-145"/>
              <a:t> </a:t>
            </a:r>
            <a:r>
              <a:rPr dirty="0" spc="-10"/>
              <a:t>Stance Stance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2343657" y="2556128"/>
            <a:ext cx="7904480" cy="81470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Historical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Roots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deep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roots,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dating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back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Chinese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Civil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War.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055" y="2319527"/>
            <a:ext cx="1104900" cy="530352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343657" y="4324350"/>
            <a:ext cx="7656830" cy="29121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China's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Perspective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19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sees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territory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views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reunification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matter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matter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national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sovereignty.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Nationalist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Pressures</a:t>
            </a:r>
            <a:endParaRPr sz="2150">
              <a:latin typeface="Trebuchet MS"/>
              <a:cs typeface="Trebuchet MS"/>
            </a:endParaRPr>
          </a:p>
          <a:p>
            <a:pPr marL="12700" marR="136525">
              <a:lnSpc>
                <a:spcPct val="123500"/>
              </a:lnSpc>
              <a:spcBef>
                <a:spcPts val="1019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Chinese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leaders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pressure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nationalist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sentiments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country,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country,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firm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stance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essential.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27782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963" y="3514725"/>
            <a:ext cx="620903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Diplomatic</a:t>
            </a:r>
            <a:r>
              <a:rPr dirty="0" spc="-55"/>
              <a:t> </a:t>
            </a:r>
            <a:r>
              <a:rPr dirty="0"/>
              <a:t>Balancing</a:t>
            </a:r>
            <a:r>
              <a:rPr dirty="0" spc="-295"/>
              <a:t> </a:t>
            </a:r>
            <a:r>
              <a:rPr dirty="0" spc="-25"/>
              <a:t>Act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2034539" y="4536947"/>
            <a:ext cx="3378835" cy="2961640"/>
            <a:chOff x="2034539" y="4536947"/>
            <a:chExt cx="3378835" cy="2961640"/>
          </a:xfrm>
        </p:grpSpPr>
        <p:sp>
          <p:nvSpPr>
            <p:cNvPr id="5" name="object 5" descr=""/>
            <p:cNvSpPr/>
            <p:nvPr/>
          </p:nvSpPr>
          <p:spPr>
            <a:xfrm>
              <a:off x="2038349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3271139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2853512"/>
                  </a:lnTo>
                  <a:lnTo>
                    <a:pt x="7866" y="2892432"/>
                  </a:lnTo>
                  <a:lnTo>
                    <a:pt x="29305" y="2924219"/>
                  </a:lnTo>
                  <a:lnTo>
                    <a:pt x="61079" y="2945652"/>
                  </a:lnTo>
                  <a:lnTo>
                    <a:pt x="99949" y="2953511"/>
                  </a:lnTo>
                  <a:lnTo>
                    <a:pt x="3271139" y="2953511"/>
                  </a:lnTo>
                  <a:lnTo>
                    <a:pt x="3310008" y="2945652"/>
                  </a:lnTo>
                  <a:lnTo>
                    <a:pt x="3341782" y="2924219"/>
                  </a:lnTo>
                  <a:lnTo>
                    <a:pt x="3363221" y="2892432"/>
                  </a:lnTo>
                  <a:lnTo>
                    <a:pt x="3371088" y="2853512"/>
                  </a:lnTo>
                  <a:lnTo>
                    <a:pt x="3371088" y="99949"/>
                  </a:lnTo>
                  <a:lnTo>
                    <a:pt x="3363221" y="61079"/>
                  </a:lnTo>
                  <a:lnTo>
                    <a:pt x="3341782" y="29305"/>
                  </a:lnTo>
                  <a:lnTo>
                    <a:pt x="3310008" y="7866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38349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08" y="7866"/>
                  </a:lnTo>
                  <a:lnTo>
                    <a:pt x="3341782" y="29305"/>
                  </a:lnTo>
                  <a:lnTo>
                    <a:pt x="3363221" y="61079"/>
                  </a:lnTo>
                  <a:lnTo>
                    <a:pt x="3371088" y="99949"/>
                  </a:lnTo>
                  <a:lnTo>
                    <a:pt x="3371088" y="2853512"/>
                  </a:lnTo>
                  <a:lnTo>
                    <a:pt x="3363221" y="2892432"/>
                  </a:lnTo>
                  <a:lnTo>
                    <a:pt x="3341782" y="2924219"/>
                  </a:lnTo>
                  <a:lnTo>
                    <a:pt x="3310008" y="2945652"/>
                  </a:lnTo>
                  <a:lnTo>
                    <a:pt x="3271139" y="2953511"/>
                  </a:lnTo>
                  <a:lnTo>
                    <a:pt x="99949" y="2953511"/>
                  </a:lnTo>
                  <a:lnTo>
                    <a:pt x="61079" y="2945652"/>
                  </a:lnTo>
                  <a:lnTo>
                    <a:pt x="29305" y="2924219"/>
                  </a:lnTo>
                  <a:lnTo>
                    <a:pt x="7866" y="2892432"/>
                  </a:lnTo>
                  <a:lnTo>
                    <a:pt x="0" y="285351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346705" y="4784597"/>
            <a:ext cx="2832735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Nationalist</a:t>
            </a:r>
            <a:r>
              <a:rPr dirty="0" sz="2150" spc="1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Sentiments</a:t>
            </a:r>
            <a:endParaRPr sz="2150">
              <a:latin typeface="Trebuchet MS"/>
              <a:cs typeface="Trebuchet MS"/>
            </a:endParaRPr>
          </a:p>
          <a:p>
            <a:pPr marL="12700" marR="10287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contrasting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contrasting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nationalist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sentiments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sides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 requires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careful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diplomatic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manoeuvring.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4536947"/>
            <a:ext cx="3378835" cy="2961640"/>
            <a:chOff x="5626608" y="4536947"/>
            <a:chExt cx="3378835" cy="296164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3271139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2853512"/>
                  </a:lnTo>
                  <a:lnTo>
                    <a:pt x="7866" y="2892432"/>
                  </a:lnTo>
                  <a:lnTo>
                    <a:pt x="29305" y="2924219"/>
                  </a:lnTo>
                  <a:lnTo>
                    <a:pt x="61079" y="2945652"/>
                  </a:lnTo>
                  <a:lnTo>
                    <a:pt x="99949" y="2953511"/>
                  </a:lnTo>
                  <a:lnTo>
                    <a:pt x="3271139" y="2953511"/>
                  </a:lnTo>
                  <a:lnTo>
                    <a:pt x="3310008" y="2945652"/>
                  </a:lnTo>
                  <a:lnTo>
                    <a:pt x="3341782" y="2924219"/>
                  </a:lnTo>
                  <a:lnTo>
                    <a:pt x="3363221" y="2892432"/>
                  </a:lnTo>
                  <a:lnTo>
                    <a:pt x="3371088" y="2853512"/>
                  </a:lnTo>
                  <a:lnTo>
                    <a:pt x="3371088" y="99949"/>
                  </a:lnTo>
                  <a:lnTo>
                    <a:pt x="3363221" y="61079"/>
                  </a:lnTo>
                  <a:lnTo>
                    <a:pt x="3341782" y="29305"/>
                  </a:lnTo>
                  <a:lnTo>
                    <a:pt x="3310008" y="7866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08" y="7866"/>
                  </a:lnTo>
                  <a:lnTo>
                    <a:pt x="3341782" y="29305"/>
                  </a:lnTo>
                  <a:lnTo>
                    <a:pt x="3363221" y="61079"/>
                  </a:lnTo>
                  <a:lnTo>
                    <a:pt x="3371088" y="99949"/>
                  </a:lnTo>
                  <a:lnTo>
                    <a:pt x="3371088" y="2853512"/>
                  </a:lnTo>
                  <a:lnTo>
                    <a:pt x="3363221" y="2892432"/>
                  </a:lnTo>
                  <a:lnTo>
                    <a:pt x="3341782" y="2924219"/>
                  </a:lnTo>
                  <a:lnTo>
                    <a:pt x="3310008" y="2945652"/>
                  </a:lnTo>
                  <a:lnTo>
                    <a:pt x="3271139" y="2953511"/>
                  </a:lnTo>
                  <a:lnTo>
                    <a:pt x="99949" y="2953511"/>
                  </a:lnTo>
                  <a:lnTo>
                    <a:pt x="61079" y="2945652"/>
                  </a:lnTo>
                  <a:lnTo>
                    <a:pt x="29305" y="2924219"/>
                  </a:lnTo>
                  <a:lnTo>
                    <a:pt x="7866" y="2892432"/>
                  </a:lnTo>
                  <a:lnTo>
                    <a:pt x="0" y="285351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939409" y="4784597"/>
            <a:ext cx="2835910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"One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China"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Policy</a:t>
            </a:r>
            <a:endParaRPr sz="2150">
              <a:latin typeface="Trebuchet MS"/>
              <a:cs typeface="Trebuchet MS"/>
            </a:endParaRPr>
          </a:p>
          <a:p>
            <a:pPr marL="12700" marR="9906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"One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China"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policy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fundamental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aspect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challenge,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differing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interpretations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interpretations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Taiwan.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9218676" y="4536947"/>
            <a:ext cx="3378835" cy="2961640"/>
            <a:chOff x="9218676" y="4536947"/>
            <a:chExt cx="3378835" cy="2961640"/>
          </a:xfrm>
        </p:grpSpPr>
        <p:sp>
          <p:nvSpPr>
            <p:cNvPr id="13" name="object 13" descr=""/>
            <p:cNvSpPr/>
            <p:nvPr/>
          </p:nvSpPr>
          <p:spPr>
            <a:xfrm>
              <a:off x="9222486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3271139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2853512"/>
                  </a:lnTo>
                  <a:lnTo>
                    <a:pt x="7866" y="2892432"/>
                  </a:lnTo>
                  <a:lnTo>
                    <a:pt x="29305" y="2924219"/>
                  </a:lnTo>
                  <a:lnTo>
                    <a:pt x="61079" y="2945652"/>
                  </a:lnTo>
                  <a:lnTo>
                    <a:pt x="99949" y="2953511"/>
                  </a:lnTo>
                  <a:lnTo>
                    <a:pt x="3271139" y="2953511"/>
                  </a:lnTo>
                  <a:lnTo>
                    <a:pt x="3310008" y="2945652"/>
                  </a:lnTo>
                  <a:lnTo>
                    <a:pt x="3341782" y="2924219"/>
                  </a:lnTo>
                  <a:lnTo>
                    <a:pt x="3363221" y="2892432"/>
                  </a:lnTo>
                  <a:lnTo>
                    <a:pt x="3371088" y="2853512"/>
                  </a:lnTo>
                  <a:lnTo>
                    <a:pt x="3371088" y="99949"/>
                  </a:lnTo>
                  <a:lnTo>
                    <a:pt x="3363221" y="61079"/>
                  </a:lnTo>
                  <a:lnTo>
                    <a:pt x="3341782" y="29305"/>
                  </a:lnTo>
                  <a:lnTo>
                    <a:pt x="3310008" y="7866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222486" y="4540757"/>
              <a:ext cx="3371215" cy="2954020"/>
            </a:xfrm>
            <a:custGeom>
              <a:avLst/>
              <a:gdLst/>
              <a:ahLst/>
              <a:cxnLst/>
              <a:rect l="l" t="t" r="r" b="b"/>
              <a:pathLst>
                <a:path w="3371215" h="295402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08" y="7866"/>
                  </a:lnTo>
                  <a:lnTo>
                    <a:pt x="3341782" y="29305"/>
                  </a:lnTo>
                  <a:lnTo>
                    <a:pt x="3363221" y="61079"/>
                  </a:lnTo>
                  <a:lnTo>
                    <a:pt x="3371088" y="99949"/>
                  </a:lnTo>
                  <a:lnTo>
                    <a:pt x="3371088" y="2853512"/>
                  </a:lnTo>
                  <a:lnTo>
                    <a:pt x="3363221" y="2892432"/>
                  </a:lnTo>
                  <a:lnTo>
                    <a:pt x="3341782" y="2924219"/>
                  </a:lnTo>
                  <a:lnTo>
                    <a:pt x="3310008" y="2945652"/>
                  </a:lnTo>
                  <a:lnTo>
                    <a:pt x="3271139" y="2953511"/>
                  </a:lnTo>
                  <a:lnTo>
                    <a:pt x="99949" y="2953511"/>
                  </a:lnTo>
                  <a:lnTo>
                    <a:pt x="61079" y="2945652"/>
                  </a:lnTo>
                  <a:lnTo>
                    <a:pt x="29305" y="2924219"/>
                  </a:lnTo>
                  <a:lnTo>
                    <a:pt x="7866" y="2892432"/>
                  </a:lnTo>
                  <a:lnTo>
                    <a:pt x="0" y="285351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9506457" y="4784597"/>
            <a:ext cx="2787650" cy="281686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38100" marR="30480">
              <a:lnSpc>
                <a:spcPct val="104700"/>
              </a:lnSpc>
              <a:spcBef>
                <a:spcPts val="1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Taiwan's</a:t>
            </a:r>
            <a:r>
              <a:rPr dirty="0" sz="215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International International</a:t>
            </a:r>
            <a:endParaRPr sz="2150">
              <a:latin typeface="Trebuchet MS"/>
              <a:cs typeface="Trebuchet MS"/>
            </a:endParaRPr>
          </a:p>
          <a:p>
            <a:pPr marL="38100" marR="71120">
              <a:lnSpc>
                <a:spcPct val="122300"/>
              </a:lnSpc>
              <a:spcBef>
                <a:spcPts val="590"/>
              </a:spcBef>
            </a:pPr>
            <a:r>
              <a:rPr dirty="0" baseline="27131" sz="3225" spc="-1897">
                <a:solidFill>
                  <a:srgbClr val="3B3939"/>
                </a:solidFill>
                <a:latin typeface="Trebuchet MS"/>
                <a:cs typeface="Trebuchet MS"/>
              </a:rPr>
              <a:t>R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S</a:t>
            </a:r>
            <a:r>
              <a:rPr dirty="0" sz="1750" spc="-475">
                <a:solidFill>
                  <a:srgbClr val="3B3939"/>
                </a:solidFill>
                <a:latin typeface="Arial"/>
                <a:cs typeface="Arial"/>
              </a:rPr>
              <a:t>t</a:t>
            </a:r>
            <a:r>
              <a:rPr dirty="0" baseline="27131" sz="3225" spc="-1080">
                <a:solidFill>
                  <a:srgbClr val="3B3939"/>
                </a:solidFill>
                <a:latin typeface="Trebuchet MS"/>
                <a:cs typeface="Trebuchet MS"/>
              </a:rPr>
              <a:t>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</a:t>
            </a:r>
            <a:r>
              <a:rPr dirty="0" sz="1750" spc="-250">
                <a:solidFill>
                  <a:srgbClr val="3B3939"/>
                </a:solidFill>
                <a:latin typeface="Arial"/>
                <a:cs typeface="Arial"/>
              </a:rPr>
              <a:t>i</a:t>
            </a:r>
            <a:r>
              <a:rPr dirty="0" baseline="27131" sz="3225" spc="-1252">
                <a:solidFill>
                  <a:srgbClr val="3B3939"/>
                </a:solidFill>
                <a:latin typeface="Trebuchet MS"/>
                <a:cs typeface="Trebuchet MS"/>
              </a:rPr>
              <a:t>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k</a:t>
            </a:r>
            <a:r>
              <a:rPr dirty="0" baseline="27131" sz="3225" spc="-1672">
                <a:solidFill>
                  <a:srgbClr val="3B3939"/>
                </a:solidFill>
                <a:latin typeface="Trebuchet MS"/>
                <a:cs typeface="Trebuchet MS"/>
              </a:rPr>
              <a:t>o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i</a:t>
            </a:r>
            <a:r>
              <a:rPr dirty="0" sz="1750" spc="-240">
                <a:solidFill>
                  <a:srgbClr val="3B3939"/>
                </a:solidFill>
                <a:latin typeface="Arial"/>
                <a:cs typeface="Arial"/>
              </a:rPr>
              <a:t>n</a:t>
            </a:r>
            <a:r>
              <a:rPr dirty="0" baseline="27131" sz="3225" spc="-1289">
                <a:solidFill>
                  <a:srgbClr val="3B3939"/>
                </a:solidFill>
                <a:latin typeface="Trebuchet MS"/>
                <a:cs typeface="Trebuchet MS"/>
              </a:rPr>
              <a:t>g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g</a:t>
            </a:r>
            <a:r>
              <a:rPr dirty="0" baseline="27131" sz="3225" spc="-892">
                <a:solidFill>
                  <a:srgbClr val="3B3939"/>
                </a:solidFill>
                <a:latin typeface="Trebuchet MS"/>
                <a:cs typeface="Trebuchet MS"/>
              </a:rPr>
              <a:t>n</a:t>
            </a:r>
            <a:r>
              <a:rPr dirty="0" sz="1750" spc="-385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baseline="27131" sz="3225" spc="-7">
                <a:solidFill>
                  <a:srgbClr val="3B3939"/>
                </a:solidFill>
                <a:latin typeface="Trebuchet MS"/>
                <a:cs typeface="Trebuchet MS"/>
              </a:rPr>
              <a:t>i</a:t>
            </a:r>
            <a:r>
              <a:rPr dirty="0" baseline="27131" sz="3225" spc="-930">
                <a:solidFill>
                  <a:srgbClr val="3B3939"/>
                </a:solidFill>
                <a:latin typeface="Trebuchet MS"/>
                <a:cs typeface="Trebuchet MS"/>
              </a:rPr>
              <a:t>t</a:t>
            </a:r>
            <a:r>
              <a:rPr dirty="0" sz="1750" spc="-365">
                <a:solidFill>
                  <a:srgbClr val="3B3939"/>
                </a:solidFill>
                <a:latin typeface="Arial"/>
                <a:cs typeface="Arial"/>
              </a:rPr>
              <a:t>b</a:t>
            </a:r>
            <a:r>
              <a:rPr dirty="0" baseline="27131" sz="3225" spc="-397">
                <a:solidFill>
                  <a:srgbClr val="3B3939"/>
                </a:solidFill>
                <a:latin typeface="Trebuchet MS"/>
                <a:cs typeface="Trebuchet MS"/>
              </a:rPr>
              <a:t>i</a:t>
            </a:r>
            <a:r>
              <a:rPr dirty="0" sz="1750" spc="-725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baseline="27131" sz="3225" spc="-690">
                <a:solidFill>
                  <a:srgbClr val="3B3939"/>
                </a:solidFill>
                <a:latin typeface="Trebuchet MS"/>
                <a:cs typeface="Trebuchet MS"/>
              </a:rPr>
              <a:t>o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</a:t>
            </a:r>
            <a:r>
              <a:rPr dirty="0" sz="1750" spc="-905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baseline="27131" sz="3225" spc="-457">
                <a:solidFill>
                  <a:srgbClr val="3B3939"/>
                </a:solidFill>
                <a:latin typeface="Trebuchet MS"/>
                <a:cs typeface="Trebuchet MS"/>
              </a:rPr>
              <a:t>n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nc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</a:t>
            </a:r>
            <a:r>
              <a:rPr dirty="0" sz="175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seeking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space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Taiwan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avoiding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provoke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requires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531857" y="7639608"/>
            <a:ext cx="79121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finesse.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02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Military</a:t>
            </a:r>
            <a:r>
              <a:rPr dirty="0" spc="-35"/>
              <a:t> </a:t>
            </a:r>
            <a:r>
              <a:rPr dirty="0" spc="-10"/>
              <a:t>Dynamics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215639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006722"/>
            <a:ext cx="3038475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China's</a:t>
            </a:r>
            <a:r>
              <a:rPr dirty="0" sz="2150" spc="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Military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Buildup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significantly strengthened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military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ability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ability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project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Taiwan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215639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006722"/>
            <a:ext cx="3018790" cy="21570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885825">
              <a:lnSpc>
                <a:spcPct val="104700"/>
              </a:lnSpc>
              <a:spcBef>
                <a:spcPts val="1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Taiwan's</a:t>
            </a:r>
            <a:r>
              <a:rPr dirty="0" sz="215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Defence Investments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invested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own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capabilities,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creating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military balance.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215639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006722"/>
            <a:ext cx="297116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Risk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Confrontation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risk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military confrontation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unintended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escalation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require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careful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management.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066241"/>
            <a:ext cx="48221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Global</a:t>
            </a:r>
            <a:r>
              <a:rPr dirty="0" spc="-25"/>
              <a:t> </a:t>
            </a:r>
            <a:r>
              <a:rPr dirty="0" spc="-10"/>
              <a:t>Implications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7588" y="3906011"/>
            <a:ext cx="10555605" cy="1033780"/>
            <a:chOff x="2037588" y="3906011"/>
            <a:chExt cx="10555605" cy="1033780"/>
          </a:xfrm>
        </p:grpSpPr>
        <p:sp>
          <p:nvSpPr>
            <p:cNvPr id="4" name="object 4" descr=""/>
            <p:cNvSpPr/>
            <p:nvPr/>
          </p:nvSpPr>
          <p:spPr>
            <a:xfrm>
              <a:off x="2037588" y="3906011"/>
              <a:ext cx="10555605" cy="822960"/>
            </a:xfrm>
            <a:custGeom>
              <a:avLst/>
              <a:gdLst/>
              <a:ahLst/>
              <a:cxnLst/>
              <a:rect l="l" t="t" r="r" b="b"/>
              <a:pathLst>
                <a:path w="10555605" h="822960">
                  <a:moveTo>
                    <a:pt x="2606040" y="22098"/>
                  </a:moveTo>
                  <a:lnTo>
                    <a:pt x="2604300" y="13512"/>
                  </a:lnTo>
                  <a:lnTo>
                    <a:pt x="2599563" y="6477"/>
                  </a:lnTo>
                  <a:lnTo>
                    <a:pt x="2592527" y="1739"/>
                  </a:lnTo>
                  <a:lnTo>
                    <a:pt x="2583942" y="0"/>
                  </a:lnTo>
                  <a:lnTo>
                    <a:pt x="2575344" y="1739"/>
                  </a:lnTo>
                  <a:lnTo>
                    <a:pt x="2568321" y="6477"/>
                  </a:lnTo>
                  <a:lnTo>
                    <a:pt x="2563571" y="13512"/>
                  </a:lnTo>
                  <a:lnTo>
                    <a:pt x="2561844" y="22098"/>
                  </a:lnTo>
                  <a:lnTo>
                    <a:pt x="2561844" y="756666"/>
                  </a:lnTo>
                  <a:lnTo>
                    <a:pt x="2563571" y="765263"/>
                  </a:lnTo>
                  <a:lnTo>
                    <a:pt x="2568321" y="772287"/>
                  </a:lnTo>
                  <a:lnTo>
                    <a:pt x="2575344" y="777036"/>
                  </a:lnTo>
                  <a:lnTo>
                    <a:pt x="2583942" y="778764"/>
                  </a:lnTo>
                  <a:lnTo>
                    <a:pt x="2592527" y="777036"/>
                  </a:lnTo>
                  <a:lnTo>
                    <a:pt x="2599563" y="772287"/>
                  </a:lnTo>
                  <a:lnTo>
                    <a:pt x="2604300" y="765263"/>
                  </a:lnTo>
                  <a:lnTo>
                    <a:pt x="2606040" y="756666"/>
                  </a:lnTo>
                  <a:lnTo>
                    <a:pt x="2606040" y="22098"/>
                  </a:lnTo>
                  <a:close/>
                </a:path>
                <a:path w="10555605" h="822960">
                  <a:moveTo>
                    <a:pt x="10555224" y="800862"/>
                  </a:moveTo>
                  <a:lnTo>
                    <a:pt x="10553484" y="792276"/>
                  </a:lnTo>
                  <a:lnTo>
                    <a:pt x="10548747" y="785253"/>
                  </a:lnTo>
                  <a:lnTo>
                    <a:pt x="10541711" y="780503"/>
                  </a:lnTo>
                  <a:lnTo>
                    <a:pt x="10533126" y="778764"/>
                  </a:lnTo>
                  <a:lnTo>
                    <a:pt x="2583942" y="778764"/>
                  </a:lnTo>
                  <a:lnTo>
                    <a:pt x="22098" y="778764"/>
                  </a:lnTo>
                  <a:lnTo>
                    <a:pt x="13500" y="780503"/>
                  </a:lnTo>
                  <a:lnTo>
                    <a:pt x="6464" y="785253"/>
                  </a:lnTo>
                  <a:lnTo>
                    <a:pt x="1727" y="792276"/>
                  </a:lnTo>
                  <a:lnTo>
                    <a:pt x="0" y="800862"/>
                  </a:lnTo>
                  <a:lnTo>
                    <a:pt x="1727" y="809459"/>
                  </a:lnTo>
                  <a:lnTo>
                    <a:pt x="6477" y="816483"/>
                  </a:lnTo>
                  <a:lnTo>
                    <a:pt x="13500" y="821232"/>
                  </a:lnTo>
                  <a:lnTo>
                    <a:pt x="22098" y="822960"/>
                  </a:lnTo>
                  <a:lnTo>
                    <a:pt x="10533126" y="822960"/>
                  </a:lnTo>
                  <a:lnTo>
                    <a:pt x="10541711" y="821232"/>
                  </a:lnTo>
                  <a:lnTo>
                    <a:pt x="10548747" y="816483"/>
                  </a:lnTo>
                  <a:lnTo>
                    <a:pt x="10553484" y="809459"/>
                  </a:lnTo>
                  <a:lnTo>
                    <a:pt x="10555224" y="800862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371594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8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8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3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371594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8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48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521834" y="44900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99105" y="2217801"/>
            <a:ext cx="4241800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US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Strategic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  <a:p>
            <a:pPr algn="ctr" marL="12065" marR="5080" indent="5715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key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player</a:t>
            </a:r>
            <a:r>
              <a:rPr dirty="0" sz="175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has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062216" y="4431791"/>
            <a:ext cx="508000" cy="1030605"/>
            <a:chOff x="7062216" y="4431791"/>
            <a:chExt cx="508000" cy="1030605"/>
          </a:xfrm>
        </p:grpSpPr>
        <p:sp>
          <p:nvSpPr>
            <p:cNvPr id="10" name="object 10" descr=""/>
            <p:cNvSpPr/>
            <p:nvPr/>
          </p:nvSpPr>
          <p:spPr>
            <a:xfrm>
              <a:off x="7292340" y="4684775"/>
              <a:ext cx="45720" cy="777240"/>
            </a:xfrm>
            <a:custGeom>
              <a:avLst/>
              <a:gdLst/>
              <a:ahLst/>
              <a:cxnLst/>
              <a:rect l="l" t="t" r="r" b="b"/>
              <a:pathLst>
                <a:path w="45720" h="777239">
                  <a:moveTo>
                    <a:pt x="22859" y="0"/>
                  </a:move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0" y="754380"/>
                  </a:lnTo>
                  <a:lnTo>
                    <a:pt x="1803" y="763256"/>
                  </a:lnTo>
                  <a:lnTo>
                    <a:pt x="6715" y="770524"/>
                  </a:lnTo>
                  <a:lnTo>
                    <a:pt x="13983" y="775436"/>
                  </a:lnTo>
                  <a:lnTo>
                    <a:pt x="22859" y="777240"/>
                  </a:lnTo>
                  <a:lnTo>
                    <a:pt x="31736" y="775436"/>
                  </a:lnTo>
                  <a:lnTo>
                    <a:pt x="39004" y="770524"/>
                  </a:lnTo>
                  <a:lnTo>
                    <a:pt x="43916" y="763256"/>
                  </a:lnTo>
                  <a:lnTo>
                    <a:pt x="45719" y="754380"/>
                  </a:lnTo>
                  <a:lnTo>
                    <a:pt x="45719" y="22860"/>
                  </a:lnTo>
                  <a:lnTo>
                    <a:pt x="43916" y="13983"/>
                  </a:lnTo>
                  <a:lnTo>
                    <a:pt x="39004" y="6715"/>
                  </a:lnTo>
                  <a:lnTo>
                    <a:pt x="31736" y="1803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066026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066026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216267" y="44900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065521" y="5698363"/>
            <a:ext cx="4498975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Shifting</a:t>
            </a:r>
            <a:r>
              <a:rPr dirty="0" sz="2150" spc="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Global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Dynamics</a:t>
            </a:r>
            <a:endParaRPr sz="2150">
              <a:latin typeface="Trebuchet MS"/>
              <a:cs typeface="Trebuchet MS"/>
            </a:endParaRPr>
          </a:p>
          <a:p>
            <a:pPr algn="ctr" marL="12700" marR="5080" indent="-1905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forged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can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impact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balance.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9756647" y="3906011"/>
            <a:ext cx="508000" cy="1033780"/>
            <a:chOff x="9756647" y="3906011"/>
            <a:chExt cx="508000" cy="1033780"/>
          </a:xfrm>
        </p:grpSpPr>
        <p:sp>
          <p:nvSpPr>
            <p:cNvPr id="16" name="object 16" descr=""/>
            <p:cNvSpPr/>
            <p:nvPr/>
          </p:nvSpPr>
          <p:spPr>
            <a:xfrm>
              <a:off x="9986771" y="3906011"/>
              <a:ext cx="44450" cy="779145"/>
            </a:xfrm>
            <a:custGeom>
              <a:avLst/>
              <a:gdLst/>
              <a:ahLst/>
              <a:cxnLst/>
              <a:rect l="l" t="t" r="r" b="b"/>
              <a:pathLst>
                <a:path w="44450" h="779145">
                  <a:moveTo>
                    <a:pt x="22098" y="0"/>
                  </a:moveTo>
                  <a:lnTo>
                    <a:pt x="13501" y="1738"/>
                  </a:lnTo>
                  <a:lnTo>
                    <a:pt x="6476" y="6476"/>
                  </a:lnTo>
                  <a:lnTo>
                    <a:pt x="1738" y="13501"/>
                  </a:lnTo>
                  <a:lnTo>
                    <a:pt x="0" y="22098"/>
                  </a:lnTo>
                  <a:lnTo>
                    <a:pt x="0" y="756665"/>
                  </a:lnTo>
                  <a:lnTo>
                    <a:pt x="1738" y="765262"/>
                  </a:lnTo>
                  <a:lnTo>
                    <a:pt x="6476" y="772287"/>
                  </a:lnTo>
                  <a:lnTo>
                    <a:pt x="13501" y="777025"/>
                  </a:lnTo>
                  <a:lnTo>
                    <a:pt x="22098" y="778763"/>
                  </a:lnTo>
                  <a:lnTo>
                    <a:pt x="30694" y="777025"/>
                  </a:lnTo>
                  <a:lnTo>
                    <a:pt x="37718" y="772287"/>
                  </a:lnTo>
                  <a:lnTo>
                    <a:pt x="42457" y="765262"/>
                  </a:lnTo>
                  <a:lnTo>
                    <a:pt x="44196" y="756665"/>
                  </a:lnTo>
                  <a:lnTo>
                    <a:pt x="44196" y="22098"/>
                  </a:lnTo>
                  <a:lnTo>
                    <a:pt x="42457" y="13501"/>
                  </a:lnTo>
                  <a:lnTo>
                    <a:pt x="37719" y="6476"/>
                  </a:lnTo>
                  <a:lnTo>
                    <a:pt x="30694" y="1738"/>
                  </a:lnTo>
                  <a:lnTo>
                    <a:pt x="22098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760457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760457" y="4435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9910698" y="44900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776718" y="2217801"/>
            <a:ext cx="446341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Broader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Consequences</a:t>
            </a:r>
            <a:endParaRPr sz="2150">
              <a:latin typeface="Trebuchet MS"/>
              <a:cs typeface="Trebuchet MS"/>
            </a:endParaRPr>
          </a:p>
          <a:p>
            <a:pPr algn="ctr" marL="12700" marR="5080" indent="889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broader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world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stage. stage.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2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Deciphering</a:t>
            </a:r>
            <a:r>
              <a:rPr dirty="0" spc="-15"/>
              <a:t> </a:t>
            </a:r>
            <a:r>
              <a:rPr dirty="0"/>
              <a:t>the </a:t>
            </a:r>
            <a:r>
              <a:rPr dirty="0" spc="-10"/>
              <a:t>Future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584447"/>
            <a:ext cx="10563225" cy="2200910"/>
            <a:chOff x="2034539" y="3584447"/>
            <a:chExt cx="10563225" cy="220091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588257"/>
              <a:ext cx="10555605" cy="2193290"/>
            </a:xfrm>
            <a:custGeom>
              <a:avLst/>
              <a:gdLst/>
              <a:ahLst/>
              <a:cxnLst/>
              <a:rect l="l" t="t" r="r" b="b"/>
              <a:pathLst>
                <a:path w="10555605" h="219329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98" y="7848"/>
                  </a:lnTo>
                  <a:lnTo>
                    <a:pt x="10525966" y="29257"/>
                  </a:lnTo>
                  <a:lnTo>
                    <a:pt x="10547375" y="61025"/>
                  </a:lnTo>
                  <a:lnTo>
                    <a:pt x="10555224" y="99949"/>
                  </a:lnTo>
                  <a:lnTo>
                    <a:pt x="10555224" y="2093086"/>
                  </a:lnTo>
                  <a:lnTo>
                    <a:pt x="10547375" y="2132010"/>
                  </a:lnTo>
                  <a:lnTo>
                    <a:pt x="10525966" y="2163778"/>
                  </a:lnTo>
                  <a:lnTo>
                    <a:pt x="10494198" y="2185187"/>
                  </a:lnTo>
                  <a:lnTo>
                    <a:pt x="10455275" y="2193035"/>
                  </a:lnTo>
                  <a:lnTo>
                    <a:pt x="99949" y="2193035"/>
                  </a:lnTo>
                  <a:lnTo>
                    <a:pt x="61025" y="2185187"/>
                  </a:lnTo>
                  <a:lnTo>
                    <a:pt x="29257" y="2163778"/>
                  </a:lnTo>
                  <a:lnTo>
                    <a:pt x="7848" y="2132010"/>
                  </a:lnTo>
                  <a:lnTo>
                    <a:pt x="0" y="2093086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3595115"/>
              <a:ext cx="10538460" cy="615950"/>
            </a:xfrm>
            <a:custGeom>
              <a:avLst/>
              <a:gdLst/>
              <a:ahLst/>
              <a:cxnLst/>
              <a:rect l="l" t="t" r="r" b="b"/>
              <a:pathLst>
                <a:path w="10538460" h="615950">
                  <a:moveTo>
                    <a:pt x="10538460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10538460" y="615696"/>
                  </a:lnTo>
                  <a:lnTo>
                    <a:pt x="10538460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7976" y="3795776"/>
            <a:ext cx="159448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Factors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64478" y="3795776"/>
            <a:ext cx="254508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Considerations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76918" y="3795776"/>
            <a:ext cx="200088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045207" y="4210811"/>
            <a:ext cx="10538460" cy="948055"/>
          </a:xfrm>
          <a:custGeom>
            <a:avLst/>
            <a:gdLst/>
            <a:ahLst/>
            <a:cxnLst/>
            <a:rect l="l" t="t" r="r" b="b"/>
            <a:pathLst>
              <a:path w="10538460" h="948054">
                <a:moveTo>
                  <a:pt x="10538460" y="0"/>
                </a:moveTo>
                <a:lnTo>
                  <a:pt x="0" y="0"/>
                </a:lnTo>
                <a:lnTo>
                  <a:pt x="0" y="947927"/>
                </a:lnTo>
                <a:lnTo>
                  <a:pt x="10538460" y="947927"/>
                </a:lnTo>
                <a:lnTo>
                  <a:pt x="10538460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347976" y="4410278"/>
            <a:ext cx="2200910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Nationalist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sentiments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864478" y="4410278"/>
            <a:ext cx="2580005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Trade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investment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ties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376918" y="4347820"/>
            <a:ext cx="1942464" cy="68516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buildup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confrontation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045207" y="5158740"/>
            <a:ext cx="10538460" cy="614680"/>
          </a:xfrm>
          <a:custGeom>
            <a:avLst/>
            <a:gdLst/>
            <a:ahLst/>
            <a:cxnLst/>
            <a:rect l="l" t="t" r="r" b="b"/>
            <a:pathLst>
              <a:path w="10538460" h="614679">
                <a:moveTo>
                  <a:pt x="10538460" y="0"/>
                </a:moveTo>
                <a:lnTo>
                  <a:pt x="0" y="0"/>
                </a:lnTo>
                <a:lnTo>
                  <a:pt x="0" y="614172"/>
                </a:lnTo>
                <a:lnTo>
                  <a:pt x="10538460" y="614172"/>
                </a:lnTo>
                <a:lnTo>
                  <a:pt x="10538460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2347976" y="5359146"/>
            <a:ext cx="241109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maneuvering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64478" y="5359146"/>
            <a:ext cx="290449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376918" y="5359146"/>
            <a:ext cx="227520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escalation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2063" y="1818588"/>
            <a:ext cx="6769734" cy="38042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7500"/>
              </a:lnSpc>
              <a:spcBef>
                <a:spcPts val="135"/>
              </a:spcBef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Balancing</a:t>
            </a:r>
            <a:r>
              <a:rPr dirty="0" sz="6000" spc="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Support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for</a:t>
            </a:r>
            <a:r>
              <a:rPr dirty="0" sz="6000" spc="-2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700">
                <a:solidFill>
                  <a:srgbClr val="1B1B27"/>
                </a:solidFill>
                <a:latin typeface="Trebuchet MS"/>
                <a:cs typeface="Trebuchet MS"/>
              </a:rPr>
              <a:t>T</a:t>
            </a:r>
            <a:r>
              <a:rPr dirty="0" sz="6000" spc="55">
                <a:solidFill>
                  <a:srgbClr val="1B1B27"/>
                </a:solidFill>
                <a:latin typeface="Trebuchet MS"/>
                <a:cs typeface="Trebuchet MS"/>
              </a:rPr>
              <a:t>aiwa</a:t>
            </a:r>
            <a:r>
              <a:rPr dirty="0" sz="6000" spc="60">
                <a:solidFill>
                  <a:srgbClr val="1B1B27"/>
                </a:solidFill>
                <a:latin typeface="Trebuchet MS"/>
                <a:cs typeface="Trebuchet MS"/>
              </a:rPr>
              <a:t>n</a:t>
            </a:r>
            <a:r>
              <a:rPr dirty="0" sz="6000" spc="-18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while</a:t>
            </a:r>
            <a:endParaRPr sz="6000">
              <a:latin typeface="Trebuchet MS"/>
              <a:cs typeface="Trebuchet MS"/>
            </a:endParaRPr>
          </a:p>
          <a:p>
            <a:pPr marL="12700" marR="5080">
              <a:lnSpc>
                <a:spcPts val="7500"/>
              </a:lnSpc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Neutralizing</a:t>
            </a:r>
            <a:r>
              <a:rPr dirty="0" sz="6000" spc="-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China's Influence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834389" y="6020561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0"/>
                </a:lnTo>
                <a:lnTo>
                  <a:pt x="330851" y="267151"/>
                </a:lnTo>
                <a:lnTo>
                  <a:pt x="303090" y="303085"/>
                </a:lnTo>
                <a:lnTo>
                  <a:pt x="267157" y="330849"/>
                </a:lnTo>
                <a:lnTo>
                  <a:pt x="224745" y="348749"/>
                </a:lnTo>
                <a:lnTo>
                  <a:pt x="177546" y="355092"/>
                </a:lnTo>
                <a:lnTo>
                  <a:pt x="130346" y="348749"/>
                </a:lnTo>
                <a:lnTo>
                  <a:pt x="87934" y="330849"/>
                </a:lnTo>
                <a:lnTo>
                  <a:pt x="52001" y="303085"/>
                </a:lnTo>
                <a:lnTo>
                  <a:pt x="24240" y="267151"/>
                </a:lnTo>
                <a:lnTo>
                  <a:pt x="6342" y="224740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27782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963" y="3452876"/>
            <a:ext cx="739076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Maintaining</a:t>
            </a:r>
            <a:r>
              <a:rPr dirty="0" spc="-120"/>
              <a:t> </a:t>
            </a:r>
            <a:r>
              <a:rPr dirty="0"/>
              <a:t>Regional</a:t>
            </a:r>
            <a:r>
              <a:rPr dirty="0" spc="-95"/>
              <a:t> </a:t>
            </a:r>
            <a:r>
              <a:rPr dirty="0" spc="-10"/>
              <a:t>Stability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2034539" y="4725923"/>
            <a:ext cx="508000" cy="508000"/>
            <a:chOff x="2034539" y="4725923"/>
            <a:chExt cx="508000" cy="508000"/>
          </a:xfrm>
        </p:grpSpPr>
        <p:sp>
          <p:nvSpPr>
            <p:cNvPr id="5" name="object 5" descr=""/>
            <p:cNvSpPr/>
            <p:nvPr/>
          </p:nvSpPr>
          <p:spPr>
            <a:xfrm>
              <a:off x="2038349" y="472973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38349" y="472973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188591" y="4784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838957" y="4742814"/>
            <a:ext cx="2459990" cy="31476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Prevent</a:t>
            </a:r>
            <a:r>
              <a:rPr dirty="0" sz="215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Escalation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-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Tensions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approach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helps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Asia-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Pacific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region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preventing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escalation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tensions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China.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626608" y="4725923"/>
            <a:ext cx="508000" cy="508000"/>
            <a:chOff x="5626608" y="4725923"/>
            <a:chExt cx="508000" cy="508000"/>
          </a:xfrm>
        </p:grpSpPr>
        <p:sp>
          <p:nvSpPr>
            <p:cNvPr id="10" name="object 10" descr=""/>
            <p:cNvSpPr/>
            <p:nvPr/>
          </p:nvSpPr>
          <p:spPr>
            <a:xfrm>
              <a:off x="5630418" y="472973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630418" y="472973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5781294" y="4784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406260" y="4742814"/>
            <a:ext cx="2513965" cy="24860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Encourage</a:t>
            </a:r>
            <a:r>
              <a:rPr dirty="0" sz="2150" spc="10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Peaceful</a:t>
            </a:r>
            <a:endParaRPr sz="215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Peaceful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Resolution</a:t>
            </a:r>
            <a:endParaRPr sz="2150">
              <a:latin typeface="Trebuchet MS"/>
              <a:cs typeface="Trebuchet MS"/>
            </a:endParaRPr>
          </a:p>
          <a:p>
            <a:pPr marL="38100" marR="71120">
              <a:lnSpc>
                <a:spcPct val="121900"/>
              </a:lnSpc>
              <a:spcBef>
                <a:spcPts val="605"/>
              </a:spcBef>
            </a:pPr>
            <a:r>
              <a:rPr dirty="0" baseline="27131" sz="3225" spc="-1897">
                <a:solidFill>
                  <a:srgbClr val="3B3939"/>
                </a:solidFill>
                <a:latin typeface="Trebuchet MS"/>
                <a:cs typeface="Trebuchet MS"/>
              </a:rPr>
              <a:t>R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E</a:t>
            </a:r>
            <a:r>
              <a:rPr dirty="0" sz="1750" spc="-965">
                <a:solidFill>
                  <a:srgbClr val="3B3939"/>
                </a:solidFill>
                <a:latin typeface="Arial"/>
                <a:cs typeface="Arial"/>
              </a:rPr>
              <a:t>n</a:t>
            </a:r>
            <a:r>
              <a:rPr dirty="0" baseline="27131" sz="3225" spc="-367">
                <a:solidFill>
                  <a:srgbClr val="3B3939"/>
                </a:solidFill>
                <a:latin typeface="Trebuchet MS"/>
                <a:cs typeface="Trebuchet MS"/>
              </a:rPr>
              <a:t>e</a:t>
            </a:r>
            <a:r>
              <a:rPr dirty="0" sz="1750" spc="-635">
                <a:solidFill>
                  <a:srgbClr val="3B3939"/>
                </a:solidFill>
                <a:latin typeface="Arial"/>
                <a:cs typeface="Arial"/>
              </a:rPr>
              <a:t>c</a:t>
            </a:r>
            <a:r>
              <a:rPr dirty="0" baseline="27131" sz="3225" spc="-382">
                <a:solidFill>
                  <a:srgbClr val="3B3939"/>
                </a:solidFill>
                <a:latin typeface="Trebuchet MS"/>
                <a:cs typeface="Trebuchet MS"/>
              </a:rPr>
              <a:t>s</a:t>
            </a:r>
            <a:r>
              <a:rPr dirty="0" sz="1750" spc="-735">
                <a:solidFill>
                  <a:srgbClr val="3B3939"/>
                </a:solidFill>
                <a:latin typeface="Arial"/>
                <a:cs typeface="Arial"/>
              </a:rPr>
              <a:t>o</a:t>
            </a:r>
            <a:r>
              <a:rPr dirty="0" baseline="27131" sz="3225" spc="-682">
                <a:solidFill>
                  <a:srgbClr val="3B3939"/>
                </a:solidFill>
                <a:latin typeface="Trebuchet MS"/>
                <a:cs typeface="Trebuchet MS"/>
              </a:rPr>
              <a:t>o</a:t>
            </a:r>
            <a:r>
              <a:rPr dirty="0" sz="1750" spc="-535">
                <a:solidFill>
                  <a:srgbClr val="3B3939"/>
                </a:solidFill>
                <a:latin typeface="Arial"/>
                <a:cs typeface="Arial"/>
              </a:rPr>
              <a:t>u</a:t>
            </a:r>
            <a:r>
              <a:rPr dirty="0" baseline="27131" sz="3225" spc="-187">
                <a:solidFill>
                  <a:srgbClr val="3B3939"/>
                </a:solidFill>
                <a:latin typeface="Trebuchet MS"/>
                <a:cs typeface="Trebuchet MS"/>
              </a:rPr>
              <a:t>l</a:t>
            </a:r>
            <a:r>
              <a:rPr dirty="0" sz="1750" spc="-465">
                <a:solidFill>
                  <a:srgbClr val="3B3939"/>
                </a:solidFill>
                <a:latin typeface="Arial"/>
                <a:cs typeface="Arial"/>
              </a:rPr>
              <a:t>r</a:t>
            </a:r>
            <a:r>
              <a:rPr dirty="0" baseline="27131" sz="3225" spc="-1102">
                <a:solidFill>
                  <a:srgbClr val="3B3939"/>
                </a:solidFill>
                <a:latin typeface="Trebuchet MS"/>
                <a:cs typeface="Trebuchet MS"/>
              </a:rPr>
              <a:t>u</a:t>
            </a:r>
            <a:r>
              <a:rPr dirty="0" sz="1750" spc="-245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baseline="27131" sz="3225" spc="-937">
                <a:solidFill>
                  <a:srgbClr val="3B3939"/>
                </a:solidFill>
                <a:latin typeface="Trebuchet MS"/>
                <a:cs typeface="Trebuchet MS"/>
              </a:rPr>
              <a:t>t</a:t>
            </a:r>
            <a:r>
              <a:rPr dirty="0" sz="1750" spc="-355">
                <a:solidFill>
                  <a:srgbClr val="3B3939"/>
                </a:solidFill>
                <a:latin typeface="Arial"/>
                <a:cs typeface="Arial"/>
              </a:rPr>
              <a:t>g</a:t>
            </a:r>
            <a:r>
              <a:rPr dirty="0" baseline="27131" sz="3225" spc="-419">
                <a:solidFill>
                  <a:srgbClr val="3B3939"/>
                </a:solidFill>
                <a:latin typeface="Trebuchet MS"/>
                <a:cs typeface="Trebuchet MS"/>
              </a:rPr>
              <a:t>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i</a:t>
            </a:r>
            <a:r>
              <a:rPr dirty="0" baseline="27131" sz="3225" spc="-1589">
                <a:solidFill>
                  <a:srgbClr val="3B3939"/>
                </a:solidFill>
                <a:latin typeface="Trebuchet MS"/>
                <a:cs typeface="Trebuchet MS"/>
              </a:rPr>
              <a:t>o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</a:t>
            </a:r>
            <a:r>
              <a:rPr dirty="0" sz="1750" spc="-894">
                <a:solidFill>
                  <a:srgbClr val="3B3939"/>
                </a:solidFill>
                <a:latin typeface="Arial"/>
                <a:cs typeface="Arial"/>
              </a:rPr>
              <a:t>g</a:t>
            </a:r>
            <a:r>
              <a:rPr dirty="0" baseline="27131" sz="3225" spc="277">
                <a:solidFill>
                  <a:srgbClr val="3B3939"/>
                </a:solidFill>
                <a:latin typeface="Trebuchet MS"/>
                <a:cs typeface="Trebuchet MS"/>
              </a:rPr>
              <a:t>n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balanced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approach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peaceful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resolution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disputes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Taiwan's status.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9218676" y="4725923"/>
            <a:ext cx="509270" cy="508000"/>
            <a:chOff x="9218676" y="4725923"/>
            <a:chExt cx="509270" cy="508000"/>
          </a:xfrm>
        </p:grpSpPr>
        <p:sp>
          <p:nvSpPr>
            <p:cNvPr id="15" name="object 15" descr=""/>
            <p:cNvSpPr/>
            <p:nvPr/>
          </p:nvSpPr>
          <p:spPr>
            <a:xfrm>
              <a:off x="9222486" y="4729733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401447" y="499871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2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222486" y="4729733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2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9373616" y="4784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024364" y="4742814"/>
            <a:ext cx="2385695" cy="2816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Promote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promote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cooperation,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reduce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likelihood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contribute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mutual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prosperity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257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Diplomatic</a:t>
            </a:r>
            <a:r>
              <a:rPr dirty="0" spc="-55"/>
              <a:t> </a:t>
            </a:r>
            <a:r>
              <a:rPr dirty="0"/>
              <a:t>Balancing</a:t>
            </a:r>
            <a:r>
              <a:rPr dirty="0" spc="-295"/>
              <a:t> </a:t>
            </a:r>
            <a:r>
              <a:rPr dirty="0" spc="-25"/>
              <a:t>Act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702558"/>
            <a:ext cx="267271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Diplomatic</a:t>
            </a:r>
            <a:r>
              <a:rPr dirty="0" sz="2150" spc="-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Ambiguity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255185"/>
            <a:ext cx="2903220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Maintaining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diplomatic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ambiguity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avoiding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explicit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explicit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statements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could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could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escalate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tensions.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702558"/>
            <a:ext cx="229743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Track</a:t>
            </a:r>
            <a:r>
              <a:rPr dirty="0" sz="2150" spc="-5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II</a:t>
            </a:r>
            <a:r>
              <a:rPr dirty="0" sz="2150" spc="-3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Diplomacy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255185"/>
            <a:ext cx="2704465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unofficial,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non-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governmental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channels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communication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different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parties.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702558"/>
            <a:ext cx="296989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Multilateral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 Approaches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55185"/>
            <a:ext cx="2743835" cy="1675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Working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international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organizations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address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multilateral forums.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7926" rIns="0" bIns="0" rtlCol="0" vert="horz">
            <a:spAutoFit/>
          </a:bodyPr>
          <a:lstStyle/>
          <a:p>
            <a:pPr marL="2465070">
              <a:lnSpc>
                <a:spcPct val="100000"/>
              </a:lnSpc>
              <a:spcBef>
                <a:spcPts val="130"/>
              </a:spcBef>
            </a:pPr>
            <a:r>
              <a:rPr dirty="0"/>
              <a:t>Economic</a:t>
            </a:r>
            <a:r>
              <a:rPr dirty="0" spc="-100"/>
              <a:t> </a:t>
            </a:r>
            <a:r>
              <a:rPr dirty="0" spc="-10"/>
              <a:t>Interdependence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3488435"/>
            <a:ext cx="4549140" cy="2281555"/>
            <a:chOff x="4488179" y="3488435"/>
            <a:chExt cx="4549140" cy="2281555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34922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8"/>
                  </a:lnTo>
                  <a:lnTo>
                    <a:pt x="4441444" y="2273808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34922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8"/>
                  </a:lnTo>
                  <a:lnTo>
                    <a:pt x="100075" y="2273808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99838" y="3735399"/>
            <a:ext cx="3879215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Fostering</a:t>
            </a:r>
            <a:r>
              <a:rPr dirty="0" sz="2150" spc="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Economic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trade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agreements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investment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China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economic interdependence.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252204" y="3488435"/>
            <a:ext cx="4549140" cy="2281555"/>
            <a:chOff x="9252204" y="3488435"/>
            <a:chExt cx="4549140" cy="2281555"/>
          </a:xfrm>
        </p:grpSpPr>
        <p:sp>
          <p:nvSpPr>
            <p:cNvPr id="9" name="object 9" descr=""/>
            <p:cNvSpPr/>
            <p:nvPr/>
          </p:nvSpPr>
          <p:spPr>
            <a:xfrm>
              <a:off x="9256014" y="34922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4441443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8"/>
                  </a:lnTo>
                  <a:lnTo>
                    <a:pt x="4441443" y="2273808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56014" y="34922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3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3" y="2273808"/>
                  </a:lnTo>
                  <a:lnTo>
                    <a:pt x="100075" y="2273808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564369" y="3735399"/>
            <a:ext cx="3860800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Mutual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Prosperity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stabilizing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force,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peaceful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relations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mutual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prosperity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prosperity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035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Cultural</a:t>
            </a:r>
            <a:r>
              <a:rPr dirty="0" spc="-20"/>
              <a:t> </a:t>
            </a:r>
            <a:r>
              <a:rPr dirty="0" spc="-10"/>
              <a:t>Exchanges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555491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346828"/>
            <a:ext cx="4588510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People-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to-People</a:t>
            </a:r>
            <a:r>
              <a:rPr dirty="0" sz="2150" spc="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Connections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cultural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educational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exchanges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mutual understanding.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81316" y="3555491"/>
            <a:ext cx="556259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561326" y="4346828"/>
            <a:ext cx="471360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Educational</a:t>
            </a:r>
            <a:r>
              <a:rPr dirty="0" sz="2150" spc="1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educational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exchanges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create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connections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people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sides.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2733" y="1185163"/>
            <a:ext cx="7781925" cy="5651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550" spc="-55"/>
              <a:t>Taiwan:</a:t>
            </a:r>
            <a:r>
              <a:rPr dirty="0" sz="3550" spc="-130"/>
              <a:t> </a:t>
            </a:r>
            <a:r>
              <a:rPr dirty="0" sz="3550"/>
              <a:t>Flashpoint</a:t>
            </a:r>
            <a:r>
              <a:rPr dirty="0" sz="3550" spc="-114"/>
              <a:t> </a:t>
            </a:r>
            <a:r>
              <a:rPr dirty="0" sz="3550"/>
              <a:t>or</a:t>
            </a:r>
            <a:r>
              <a:rPr dirty="0" sz="3550" spc="-140"/>
              <a:t> </a:t>
            </a:r>
            <a:r>
              <a:rPr dirty="0" sz="3550"/>
              <a:t>Shared</a:t>
            </a:r>
            <a:r>
              <a:rPr dirty="0" sz="3550" spc="-135"/>
              <a:t> </a:t>
            </a:r>
            <a:r>
              <a:rPr dirty="0" sz="3550" spc="-10"/>
              <a:t>Security?</a:t>
            </a:r>
            <a:endParaRPr sz="3550"/>
          </a:p>
        </p:txBody>
      </p:sp>
      <p:grpSp>
        <p:nvGrpSpPr>
          <p:cNvPr id="4" name="object 4" descr=""/>
          <p:cNvGrpSpPr/>
          <p:nvPr/>
        </p:nvGrpSpPr>
        <p:grpSpPr>
          <a:xfrm>
            <a:off x="1278636" y="2014727"/>
            <a:ext cx="1036319" cy="5032375"/>
            <a:chOff x="1278636" y="2014727"/>
            <a:chExt cx="1036319" cy="5032375"/>
          </a:xfrm>
        </p:grpSpPr>
        <p:sp>
          <p:nvSpPr>
            <p:cNvPr id="5" name="object 5" descr=""/>
            <p:cNvSpPr/>
            <p:nvPr/>
          </p:nvSpPr>
          <p:spPr>
            <a:xfrm>
              <a:off x="1466088" y="2014727"/>
              <a:ext cx="848994" cy="5032375"/>
            </a:xfrm>
            <a:custGeom>
              <a:avLst/>
              <a:gdLst/>
              <a:ahLst/>
              <a:cxnLst/>
              <a:rect l="l" t="t" r="r" b="b"/>
              <a:pathLst>
                <a:path w="848994" h="5032375">
                  <a:moveTo>
                    <a:pt x="35052" y="7874"/>
                  </a:moveTo>
                  <a:lnTo>
                    <a:pt x="27178" y="0"/>
                  </a:lnTo>
                  <a:lnTo>
                    <a:pt x="7874" y="0"/>
                  </a:lnTo>
                  <a:lnTo>
                    <a:pt x="0" y="7874"/>
                  </a:lnTo>
                  <a:lnTo>
                    <a:pt x="0" y="17526"/>
                  </a:lnTo>
                  <a:lnTo>
                    <a:pt x="0" y="5024399"/>
                  </a:lnTo>
                  <a:lnTo>
                    <a:pt x="7874" y="5032248"/>
                  </a:lnTo>
                  <a:lnTo>
                    <a:pt x="27178" y="5032248"/>
                  </a:lnTo>
                  <a:lnTo>
                    <a:pt x="35052" y="5024399"/>
                  </a:lnTo>
                  <a:lnTo>
                    <a:pt x="35052" y="7874"/>
                  </a:lnTo>
                  <a:close/>
                </a:path>
                <a:path w="848994" h="5032375">
                  <a:moveTo>
                    <a:pt x="848868" y="403860"/>
                  </a:moveTo>
                  <a:lnTo>
                    <a:pt x="847432" y="396722"/>
                  </a:lnTo>
                  <a:lnTo>
                    <a:pt x="843534" y="390906"/>
                  </a:lnTo>
                  <a:lnTo>
                    <a:pt x="837717" y="387007"/>
                  </a:lnTo>
                  <a:lnTo>
                    <a:pt x="830580" y="385572"/>
                  </a:lnTo>
                  <a:lnTo>
                    <a:pt x="237744" y="385572"/>
                  </a:lnTo>
                  <a:lnTo>
                    <a:pt x="230593" y="387007"/>
                  </a:lnTo>
                  <a:lnTo>
                    <a:pt x="224790" y="390906"/>
                  </a:lnTo>
                  <a:lnTo>
                    <a:pt x="220878" y="396722"/>
                  </a:lnTo>
                  <a:lnTo>
                    <a:pt x="219456" y="403860"/>
                  </a:lnTo>
                  <a:lnTo>
                    <a:pt x="220878" y="411010"/>
                  </a:lnTo>
                  <a:lnTo>
                    <a:pt x="224790" y="416814"/>
                  </a:lnTo>
                  <a:lnTo>
                    <a:pt x="230593" y="420725"/>
                  </a:lnTo>
                  <a:lnTo>
                    <a:pt x="237744" y="422148"/>
                  </a:lnTo>
                  <a:lnTo>
                    <a:pt x="830580" y="422148"/>
                  </a:lnTo>
                  <a:lnTo>
                    <a:pt x="837717" y="420725"/>
                  </a:lnTo>
                  <a:lnTo>
                    <a:pt x="843521" y="416814"/>
                  </a:lnTo>
                  <a:lnTo>
                    <a:pt x="847432" y="411010"/>
                  </a:lnTo>
                  <a:lnTo>
                    <a:pt x="848868" y="40386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82446" y="2216657"/>
              <a:ext cx="403860" cy="405765"/>
            </a:xfrm>
            <a:custGeom>
              <a:avLst/>
              <a:gdLst/>
              <a:ahLst/>
              <a:cxnLst/>
              <a:rect l="l" t="t" r="r" b="b"/>
              <a:pathLst>
                <a:path w="403860" h="405764">
                  <a:moveTo>
                    <a:pt x="323088" y="0"/>
                  </a:moveTo>
                  <a:lnTo>
                    <a:pt x="80772" y="0"/>
                  </a:lnTo>
                  <a:lnTo>
                    <a:pt x="49345" y="6351"/>
                  </a:lnTo>
                  <a:lnTo>
                    <a:pt x="23669" y="23669"/>
                  </a:lnTo>
                  <a:lnTo>
                    <a:pt x="6351" y="49345"/>
                  </a:lnTo>
                  <a:lnTo>
                    <a:pt x="0" y="80771"/>
                  </a:lnTo>
                  <a:lnTo>
                    <a:pt x="0" y="324612"/>
                  </a:lnTo>
                  <a:lnTo>
                    <a:pt x="6351" y="356038"/>
                  </a:lnTo>
                  <a:lnTo>
                    <a:pt x="23669" y="381714"/>
                  </a:lnTo>
                  <a:lnTo>
                    <a:pt x="49345" y="399032"/>
                  </a:lnTo>
                  <a:lnTo>
                    <a:pt x="80772" y="405383"/>
                  </a:lnTo>
                  <a:lnTo>
                    <a:pt x="323088" y="405383"/>
                  </a:lnTo>
                  <a:lnTo>
                    <a:pt x="354514" y="399032"/>
                  </a:lnTo>
                  <a:lnTo>
                    <a:pt x="380190" y="381714"/>
                  </a:lnTo>
                  <a:lnTo>
                    <a:pt x="397508" y="356038"/>
                  </a:lnTo>
                  <a:lnTo>
                    <a:pt x="403859" y="324612"/>
                  </a:lnTo>
                  <a:lnTo>
                    <a:pt x="403859" y="80771"/>
                  </a:lnTo>
                  <a:lnTo>
                    <a:pt x="397508" y="49345"/>
                  </a:lnTo>
                  <a:lnTo>
                    <a:pt x="380190" y="23669"/>
                  </a:lnTo>
                  <a:lnTo>
                    <a:pt x="354514" y="6351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282446" y="2216657"/>
              <a:ext cx="403860" cy="405765"/>
            </a:xfrm>
            <a:custGeom>
              <a:avLst/>
              <a:gdLst/>
              <a:ahLst/>
              <a:cxnLst/>
              <a:rect l="l" t="t" r="r" b="b"/>
              <a:pathLst>
                <a:path w="403860" h="405764">
                  <a:moveTo>
                    <a:pt x="0" y="80771"/>
                  </a:moveTo>
                  <a:lnTo>
                    <a:pt x="6351" y="49345"/>
                  </a:lnTo>
                  <a:lnTo>
                    <a:pt x="23669" y="23669"/>
                  </a:lnTo>
                  <a:lnTo>
                    <a:pt x="49345" y="6351"/>
                  </a:lnTo>
                  <a:lnTo>
                    <a:pt x="80772" y="0"/>
                  </a:lnTo>
                  <a:lnTo>
                    <a:pt x="323088" y="0"/>
                  </a:lnTo>
                  <a:lnTo>
                    <a:pt x="354514" y="6351"/>
                  </a:lnTo>
                  <a:lnTo>
                    <a:pt x="380190" y="23669"/>
                  </a:lnTo>
                  <a:lnTo>
                    <a:pt x="397508" y="49345"/>
                  </a:lnTo>
                  <a:lnTo>
                    <a:pt x="403859" y="80771"/>
                  </a:lnTo>
                  <a:lnTo>
                    <a:pt x="403859" y="324612"/>
                  </a:lnTo>
                  <a:lnTo>
                    <a:pt x="397508" y="356038"/>
                  </a:lnTo>
                  <a:lnTo>
                    <a:pt x="380190" y="381714"/>
                  </a:lnTo>
                  <a:lnTo>
                    <a:pt x="354514" y="399032"/>
                  </a:lnTo>
                  <a:lnTo>
                    <a:pt x="323088" y="405383"/>
                  </a:lnTo>
                  <a:lnTo>
                    <a:pt x="80772" y="405383"/>
                  </a:lnTo>
                  <a:lnTo>
                    <a:pt x="49345" y="399032"/>
                  </a:lnTo>
                  <a:lnTo>
                    <a:pt x="23669" y="381714"/>
                  </a:lnTo>
                  <a:lnTo>
                    <a:pt x="6351" y="356038"/>
                  </a:lnTo>
                  <a:lnTo>
                    <a:pt x="0" y="324612"/>
                  </a:lnTo>
                  <a:lnTo>
                    <a:pt x="0" y="80771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400936" y="2271522"/>
            <a:ext cx="167005" cy="3492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551938" y="2212086"/>
            <a:ext cx="6989445" cy="1198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Evolving</a:t>
            </a:r>
            <a:r>
              <a:rPr dirty="0" sz="17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r>
              <a:rPr dirty="0" sz="17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Trebuchet MS"/>
                <a:cs typeface="Trebuchet MS"/>
              </a:rPr>
              <a:t>Dynamics</a:t>
            </a:r>
            <a:endParaRPr sz="1750">
              <a:latin typeface="Trebuchet MS"/>
              <a:cs typeface="Trebuchet MS"/>
            </a:endParaRPr>
          </a:p>
          <a:p>
            <a:pPr algn="just" marL="12700" marR="5080">
              <a:lnSpc>
                <a:spcPct val="125000"/>
              </a:lnSpc>
              <a:spcBef>
                <a:spcPts val="810"/>
              </a:spcBef>
            </a:pP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4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expands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4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redefine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postures,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question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whether</a:t>
            </a:r>
            <a:r>
              <a:rPr dirty="0" sz="14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becomes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focal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point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contention</a:t>
            </a:r>
            <a:r>
              <a:rPr dirty="0" sz="14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adds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layer</a:t>
            </a:r>
            <a:r>
              <a:rPr dirty="0" sz="14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complexity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discourse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40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coalitions.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278636" y="3951732"/>
            <a:ext cx="1036319" cy="411480"/>
            <a:chOff x="1278636" y="3951732"/>
            <a:chExt cx="1036319" cy="411480"/>
          </a:xfrm>
        </p:grpSpPr>
        <p:sp>
          <p:nvSpPr>
            <p:cNvPr id="11" name="object 11" descr=""/>
            <p:cNvSpPr/>
            <p:nvPr/>
          </p:nvSpPr>
          <p:spPr>
            <a:xfrm>
              <a:off x="1685544" y="4137660"/>
              <a:ext cx="629920" cy="36830"/>
            </a:xfrm>
            <a:custGeom>
              <a:avLst/>
              <a:gdLst/>
              <a:ahLst/>
              <a:cxnLst/>
              <a:rect l="l" t="t" r="r" b="b"/>
              <a:pathLst>
                <a:path w="629919" h="36829">
                  <a:moveTo>
                    <a:pt x="611124" y="0"/>
                  </a:moveTo>
                  <a:lnTo>
                    <a:pt x="18287" y="0"/>
                  </a:ln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3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611124" y="36575"/>
                  </a:lnTo>
                  <a:lnTo>
                    <a:pt x="618267" y="35147"/>
                  </a:lnTo>
                  <a:lnTo>
                    <a:pt x="624077" y="31241"/>
                  </a:lnTo>
                  <a:lnTo>
                    <a:pt x="627983" y="25431"/>
                  </a:lnTo>
                  <a:lnTo>
                    <a:pt x="629412" y="18287"/>
                  </a:lnTo>
                  <a:lnTo>
                    <a:pt x="627983" y="11144"/>
                  </a:lnTo>
                  <a:lnTo>
                    <a:pt x="624078" y="5334"/>
                  </a:lnTo>
                  <a:lnTo>
                    <a:pt x="618267" y="1428"/>
                  </a:lnTo>
                  <a:lnTo>
                    <a:pt x="61112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282446" y="3955542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60" h="403860">
                  <a:moveTo>
                    <a:pt x="323088" y="0"/>
                  </a:moveTo>
                  <a:lnTo>
                    <a:pt x="80772" y="0"/>
                  </a:lnTo>
                  <a:lnTo>
                    <a:pt x="49345" y="6351"/>
                  </a:lnTo>
                  <a:lnTo>
                    <a:pt x="23669" y="23669"/>
                  </a:lnTo>
                  <a:lnTo>
                    <a:pt x="6351" y="49345"/>
                  </a:lnTo>
                  <a:lnTo>
                    <a:pt x="0" y="80772"/>
                  </a:lnTo>
                  <a:lnTo>
                    <a:pt x="0" y="323088"/>
                  </a:lnTo>
                  <a:lnTo>
                    <a:pt x="6351" y="354514"/>
                  </a:lnTo>
                  <a:lnTo>
                    <a:pt x="23669" y="380190"/>
                  </a:lnTo>
                  <a:lnTo>
                    <a:pt x="49345" y="397508"/>
                  </a:lnTo>
                  <a:lnTo>
                    <a:pt x="80772" y="403860"/>
                  </a:lnTo>
                  <a:lnTo>
                    <a:pt x="323088" y="403860"/>
                  </a:lnTo>
                  <a:lnTo>
                    <a:pt x="354514" y="397508"/>
                  </a:lnTo>
                  <a:lnTo>
                    <a:pt x="380190" y="380190"/>
                  </a:lnTo>
                  <a:lnTo>
                    <a:pt x="397508" y="354514"/>
                  </a:lnTo>
                  <a:lnTo>
                    <a:pt x="403859" y="323088"/>
                  </a:lnTo>
                  <a:lnTo>
                    <a:pt x="403859" y="80772"/>
                  </a:lnTo>
                  <a:lnTo>
                    <a:pt x="397508" y="49345"/>
                  </a:lnTo>
                  <a:lnTo>
                    <a:pt x="380190" y="23669"/>
                  </a:lnTo>
                  <a:lnTo>
                    <a:pt x="354514" y="6351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282446" y="3955542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60" h="403860">
                  <a:moveTo>
                    <a:pt x="0" y="80772"/>
                  </a:moveTo>
                  <a:lnTo>
                    <a:pt x="6351" y="49345"/>
                  </a:lnTo>
                  <a:lnTo>
                    <a:pt x="23669" y="23669"/>
                  </a:lnTo>
                  <a:lnTo>
                    <a:pt x="49345" y="6351"/>
                  </a:lnTo>
                  <a:lnTo>
                    <a:pt x="80772" y="0"/>
                  </a:lnTo>
                  <a:lnTo>
                    <a:pt x="323088" y="0"/>
                  </a:lnTo>
                  <a:lnTo>
                    <a:pt x="354514" y="6351"/>
                  </a:lnTo>
                  <a:lnTo>
                    <a:pt x="380190" y="23669"/>
                  </a:lnTo>
                  <a:lnTo>
                    <a:pt x="397508" y="49345"/>
                  </a:lnTo>
                  <a:lnTo>
                    <a:pt x="403859" y="80772"/>
                  </a:lnTo>
                  <a:lnTo>
                    <a:pt x="403859" y="323088"/>
                  </a:lnTo>
                  <a:lnTo>
                    <a:pt x="397508" y="354514"/>
                  </a:lnTo>
                  <a:lnTo>
                    <a:pt x="380190" y="380190"/>
                  </a:lnTo>
                  <a:lnTo>
                    <a:pt x="354514" y="397508"/>
                  </a:lnTo>
                  <a:lnTo>
                    <a:pt x="323088" y="403860"/>
                  </a:lnTo>
                  <a:lnTo>
                    <a:pt x="80772" y="403860"/>
                  </a:lnTo>
                  <a:lnTo>
                    <a:pt x="49345" y="397508"/>
                  </a:lnTo>
                  <a:lnTo>
                    <a:pt x="23669" y="380190"/>
                  </a:lnTo>
                  <a:lnTo>
                    <a:pt x="6351" y="354514"/>
                  </a:lnTo>
                  <a:lnTo>
                    <a:pt x="0" y="323088"/>
                  </a:lnTo>
                  <a:lnTo>
                    <a:pt x="0" y="80772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400936" y="4009390"/>
            <a:ext cx="167005" cy="3492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551938" y="3949649"/>
            <a:ext cx="6924040" cy="14662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Shared</a:t>
            </a:r>
            <a:r>
              <a:rPr dirty="0" sz="1750" spc="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r>
              <a:rPr dirty="0" sz="17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815"/>
              </a:spcBef>
            </a:pP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Examining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 security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surrounding</a:t>
            </a:r>
            <a:r>
              <a:rPr dirty="0" sz="14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 within</a:t>
            </a:r>
            <a:r>
              <a:rPr dirty="0" sz="140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 context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40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Asian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coalitions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prompts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assess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how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defence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cooperation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cooperation could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shape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interplay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China,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India,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other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3B3939"/>
                </a:solidFill>
                <a:latin typeface="Arial"/>
                <a:cs typeface="Arial"/>
              </a:rPr>
              <a:t>key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players</a:t>
            </a:r>
            <a:r>
              <a:rPr dirty="0" sz="14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40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278636" y="5689091"/>
            <a:ext cx="1036319" cy="411480"/>
            <a:chOff x="1278636" y="5689091"/>
            <a:chExt cx="1036319" cy="411480"/>
          </a:xfrm>
        </p:grpSpPr>
        <p:sp>
          <p:nvSpPr>
            <p:cNvPr id="17" name="object 17" descr=""/>
            <p:cNvSpPr/>
            <p:nvPr/>
          </p:nvSpPr>
          <p:spPr>
            <a:xfrm>
              <a:off x="1685544" y="5876543"/>
              <a:ext cx="629920" cy="35560"/>
            </a:xfrm>
            <a:custGeom>
              <a:avLst/>
              <a:gdLst/>
              <a:ahLst/>
              <a:cxnLst/>
              <a:rect l="l" t="t" r="r" b="b"/>
              <a:pathLst>
                <a:path w="629919" h="35560">
                  <a:moveTo>
                    <a:pt x="621538" y="0"/>
                  </a:moveTo>
                  <a:lnTo>
                    <a:pt x="7874" y="0"/>
                  </a:lnTo>
                  <a:lnTo>
                    <a:pt x="0" y="7873"/>
                  </a:lnTo>
                  <a:lnTo>
                    <a:pt x="0" y="17525"/>
                  </a:lnTo>
                  <a:lnTo>
                    <a:pt x="0" y="27177"/>
                  </a:lnTo>
                  <a:lnTo>
                    <a:pt x="7874" y="35051"/>
                  </a:lnTo>
                  <a:lnTo>
                    <a:pt x="621538" y="35051"/>
                  </a:lnTo>
                  <a:lnTo>
                    <a:pt x="629412" y="27177"/>
                  </a:lnTo>
                  <a:lnTo>
                    <a:pt x="629412" y="7873"/>
                  </a:lnTo>
                  <a:lnTo>
                    <a:pt x="621538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282446" y="5692901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60" h="403860">
                  <a:moveTo>
                    <a:pt x="323088" y="0"/>
                  </a:moveTo>
                  <a:lnTo>
                    <a:pt x="80772" y="0"/>
                  </a:lnTo>
                  <a:lnTo>
                    <a:pt x="49345" y="6351"/>
                  </a:lnTo>
                  <a:lnTo>
                    <a:pt x="23669" y="23669"/>
                  </a:lnTo>
                  <a:lnTo>
                    <a:pt x="6351" y="49345"/>
                  </a:lnTo>
                  <a:lnTo>
                    <a:pt x="0" y="80772"/>
                  </a:lnTo>
                  <a:lnTo>
                    <a:pt x="0" y="323088"/>
                  </a:lnTo>
                  <a:lnTo>
                    <a:pt x="6351" y="354514"/>
                  </a:lnTo>
                  <a:lnTo>
                    <a:pt x="23669" y="380190"/>
                  </a:lnTo>
                  <a:lnTo>
                    <a:pt x="49345" y="397508"/>
                  </a:lnTo>
                  <a:lnTo>
                    <a:pt x="80772" y="403860"/>
                  </a:lnTo>
                  <a:lnTo>
                    <a:pt x="323088" y="403860"/>
                  </a:lnTo>
                  <a:lnTo>
                    <a:pt x="354514" y="397508"/>
                  </a:lnTo>
                  <a:lnTo>
                    <a:pt x="380190" y="380190"/>
                  </a:lnTo>
                  <a:lnTo>
                    <a:pt x="397508" y="354514"/>
                  </a:lnTo>
                  <a:lnTo>
                    <a:pt x="403859" y="323088"/>
                  </a:lnTo>
                  <a:lnTo>
                    <a:pt x="403859" y="80772"/>
                  </a:lnTo>
                  <a:lnTo>
                    <a:pt x="397508" y="49345"/>
                  </a:lnTo>
                  <a:lnTo>
                    <a:pt x="380190" y="23669"/>
                  </a:lnTo>
                  <a:lnTo>
                    <a:pt x="354514" y="6351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282446" y="5692901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60" h="403860">
                  <a:moveTo>
                    <a:pt x="0" y="80772"/>
                  </a:moveTo>
                  <a:lnTo>
                    <a:pt x="6351" y="49345"/>
                  </a:lnTo>
                  <a:lnTo>
                    <a:pt x="23669" y="23669"/>
                  </a:lnTo>
                  <a:lnTo>
                    <a:pt x="49345" y="6351"/>
                  </a:lnTo>
                  <a:lnTo>
                    <a:pt x="80772" y="0"/>
                  </a:lnTo>
                  <a:lnTo>
                    <a:pt x="323088" y="0"/>
                  </a:lnTo>
                  <a:lnTo>
                    <a:pt x="354514" y="6351"/>
                  </a:lnTo>
                  <a:lnTo>
                    <a:pt x="380190" y="23669"/>
                  </a:lnTo>
                  <a:lnTo>
                    <a:pt x="397508" y="49345"/>
                  </a:lnTo>
                  <a:lnTo>
                    <a:pt x="403859" y="80772"/>
                  </a:lnTo>
                  <a:lnTo>
                    <a:pt x="403859" y="323088"/>
                  </a:lnTo>
                  <a:lnTo>
                    <a:pt x="397508" y="354514"/>
                  </a:lnTo>
                  <a:lnTo>
                    <a:pt x="380190" y="380190"/>
                  </a:lnTo>
                  <a:lnTo>
                    <a:pt x="354514" y="397508"/>
                  </a:lnTo>
                  <a:lnTo>
                    <a:pt x="323088" y="403860"/>
                  </a:lnTo>
                  <a:lnTo>
                    <a:pt x="80772" y="403860"/>
                  </a:lnTo>
                  <a:lnTo>
                    <a:pt x="49345" y="397508"/>
                  </a:lnTo>
                  <a:lnTo>
                    <a:pt x="23669" y="380190"/>
                  </a:lnTo>
                  <a:lnTo>
                    <a:pt x="6351" y="354514"/>
                  </a:lnTo>
                  <a:lnTo>
                    <a:pt x="0" y="323088"/>
                  </a:lnTo>
                  <a:lnTo>
                    <a:pt x="0" y="80772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400936" y="5747384"/>
            <a:ext cx="167005" cy="3492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551938" y="5688329"/>
            <a:ext cx="6956425" cy="1198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Divergent</a:t>
            </a:r>
            <a:r>
              <a:rPr dirty="0" sz="17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>
                <a:solidFill>
                  <a:srgbClr val="3B3939"/>
                </a:solidFill>
                <a:latin typeface="Trebuchet MS"/>
                <a:cs typeface="Trebuchet MS"/>
              </a:rPr>
              <a:t>Strategic</a:t>
            </a:r>
            <a:r>
              <a:rPr dirty="0" sz="17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Trebuchet MS"/>
                <a:cs typeface="Trebuchet MS"/>
              </a:rPr>
              <a:t>Objectives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805"/>
              </a:spcBef>
            </a:pP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Conversely,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0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examination of</a:t>
            </a:r>
            <a:r>
              <a:rPr dirty="0" sz="14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Taiwan's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considerations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highlights</a:t>
            </a:r>
            <a:r>
              <a:rPr dirty="0" sz="14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4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divergent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objectives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among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powers,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which</a:t>
            </a:r>
            <a:r>
              <a:rPr dirty="0" sz="14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could</a:t>
            </a:r>
            <a:r>
              <a:rPr dirty="0" sz="14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lead</a:t>
            </a:r>
            <a:r>
              <a:rPr dirty="0" sz="14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lead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40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40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4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40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3B3939"/>
                </a:solidFill>
                <a:latin typeface="Arial"/>
                <a:cs typeface="Arial"/>
              </a:rPr>
              <a:t>landscape.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936117"/>
            <a:ext cx="725614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Upholding</a:t>
            </a:r>
            <a:r>
              <a:rPr dirty="0" spc="-40"/>
              <a:t> </a:t>
            </a:r>
            <a:r>
              <a:rPr dirty="0"/>
              <a:t>Democratic</a:t>
            </a:r>
            <a:r>
              <a:rPr dirty="0" spc="-50"/>
              <a:t> </a:t>
            </a:r>
            <a:r>
              <a:rPr dirty="0" spc="-10"/>
              <a:t>Values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228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014465" y="2198370"/>
            <a:ext cx="7506334" cy="4703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Indirect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Influence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democratic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principles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practices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indirectly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behaviour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while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Taiwan's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values.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Human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Rights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Emphasis</a:t>
            </a:r>
            <a:endParaRPr sz="2150">
              <a:latin typeface="Trebuchet MS"/>
              <a:cs typeface="Trebuchet MS"/>
            </a:endParaRPr>
          </a:p>
          <a:p>
            <a:pPr marL="12700" marR="38735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Emphasising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importance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human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rights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democracy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contribute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stable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cooperative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environment.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Peaceful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 Solutions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peaceful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resolutions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rewarding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peaceful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solutions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solutions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essential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maintaining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794385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Strengthening</a:t>
            </a:r>
            <a:r>
              <a:rPr dirty="0" spc="-130"/>
              <a:t> </a:t>
            </a:r>
            <a:r>
              <a:rPr dirty="0"/>
              <a:t>Regional</a:t>
            </a:r>
            <a:r>
              <a:rPr dirty="0" spc="-90"/>
              <a:t> </a:t>
            </a:r>
            <a:r>
              <a:rPr dirty="0" spc="-10"/>
              <a:t>Security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32486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255266"/>
            <a:ext cx="693610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Diplomatic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Efforts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efforts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reduce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enhance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13867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069207"/>
            <a:ext cx="7176134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Ensuring</a:t>
            </a:r>
            <a:r>
              <a:rPr dirty="0" sz="2150" spc="1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Strengthening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ensuring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parties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parties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feel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without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necessarily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taking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sides.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595248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5883021"/>
            <a:ext cx="6995159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Preventing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Escalation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Reducing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risk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escalation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critical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peace.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642999"/>
            <a:ext cx="919861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Navigating</a:t>
            </a:r>
            <a:r>
              <a:rPr dirty="0" spc="-60"/>
              <a:t> </a:t>
            </a:r>
            <a:r>
              <a:rPr dirty="0"/>
              <a:t>Geopolitical</a:t>
            </a:r>
            <a:r>
              <a:rPr dirty="0" spc="-70"/>
              <a:t> </a:t>
            </a:r>
            <a:r>
              <a:rPr dirty="0" spc="-10"/>
              <a:t>Complexities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776727"/>
            <a:ext cx="10563225" cy="3816350"/>
            <a:chOff x="2034539" y="2776727"/>
            <a:chExt cx="10563225" cy="381635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780537"/>
              <a:ext cx="10555605" cy="3808729"/>
            </a:xfrm>
            <a:custGeom>
              <a:avLst/>
              <a:gdLst/>
              <a:ahLst/>
              <a:cxnLst/>
              <a:rect l="l" t="t" r="r" b="b"/>
              <a:pathLst>
                <a:path w="10555605" h="3808729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66"/>
                  </a:lnTo>
                  <a:lnTo>
                    <a:pt x="10525918" y="29305"/>
                  </a:lnTo>
                  <a:lnTo>
                    <a:pt x="10547357" y="61079"/>
                  </a:lnTo>
                  <a:lnTo>
                    <a:pt x="10555224" y="99949"/>
                  </a:lnTo>
                  <a:lnTo>
                    <a:pt x="10555224" y="3708527"/>
                  </a:lnTo>
                  <a:lnTo>
                    <a:pt x="10547357" y="3747396"/>
                  </a:lnTo>
                  <a:lnTo>
                    <a:pt x="10525918" y="3779170"/>
                  </a:lnTo>
                  <a:lnTo>
                    <a:pt x="10494144" y="3800609"/>
                  </a:lnTo>
                  <a:lnTo>
                    <a:pt x="10455275" y="3808476"/>
                  </a:lnTo>
                  <a:lnTo>
                    <a:pt x="99949" y="3808476"/>
                  </a:lnTo>
                  <a:lnTo>
                    <a:pt x="61079" y="3800609"/>
                  </a:lnTo>
                  <a:lnTo>
                    <a:pt x="29305" y="3779170"/>
                  </a:lnTo>
                  <a:lnTo>
                    <a:pt x="7866" y="3747396"/>
                  </a:lnTo>
                  <a:lnTo>
                    <a:pt x="0" y="370852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2787395"/>
              <a:ext cx="10540365" cy="948055"/>
            </a:xfrm>
            <a:custGeom>
              <a:avLst/>
              <a:gdLst/>
              <a:ahLst/>
              <a:cxnLst/>
              <a:rect l="l" t="t" r="r" b="b"/>
              <a:pathLst>
                <a:path w="10540365" h="948054">
                  <a:moveTo>
                    <a:pt x="10539984" y="0"/>
                  </a:moveTo>
                  <a:lnTo>
                    <a:pt x="0" y="0"/>
                  </a:lnTo>
                  <a:lnTo>
                    <a:pt x="0" y="947927"/>
                  </a:lnTo>
                  <a:lnTo>
                    <a:pt x="10539984" y="947927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045207" y="4684776"/>
            <a:ext cx="10540365" cy="948055"/>
          </a:xfrm>
          <a:custGeom>
            <a:avLst/>
            <a:gdLst/>
            <a:ahLst/>
            <a:cxnLst/>
            <a:rect l="l" t="t" r="r" b="b"/>
            <a:pathLst>
              <a:path w="10540365" h="948054">
                <a:moveTo>
                  <a:pt x="10539984" y="0"/>
                </a:moveTo>
                <a:lnTo>
                  <a:pt x="0" y="0"/>
                </a:lnTo>
                <a:lnTo>
                  <a:pt x="0" y="947928"/>
                </a:lnTo>
                <a:lnTo>
                  <a:pt x="10539984" y="947928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030607" y="2835779"/>
          <a:ext cx="10647045" cy="3746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165"/>
                <a:gridCol w="6441440"/>
              </a:tblGrid>
              <a:tr h="893444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Diplomatic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Ambiguity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8082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Avoiding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explicit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statements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could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148082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escalate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tensions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Track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Diplomacy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80820" marR="850265">
                        <a:lnSpc>
                          <a:spcPct val="123400"/>
                        </a:lnSpc>
                        <a:spcBef>
                          <a:spcPts val="1195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Encouraging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unofficial,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non-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governmental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channels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communication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947419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Cooperation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272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80820"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Fostering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ties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both</a:t>
                      </a:r>
                      <a:r>
                        <a:rPr dirty="0" sz="1750" spc="-8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Taiwan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148082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China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272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Multilateral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Approaches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80820" marR="602615">
                        <a:lnSpc>
                          <a:spcPct val="123400"/>
                        </a:lnSpc>
                        <a:spcBef>
                          <a:spcPts val="119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Working</a:t>
                      </a:r>
                      <a:r>
                        <a:rPr dirty="0" sz="1750" spc="-10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within</a:t>
                      </a:r>
                      <a:r>
                        <a:rPr dirty="0" sz="1750" spc="-8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international</a:t>
                      </a:r>
                      <a:r>
                        <a:rPr dirty="0" sz="1750" spc="-9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organizations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address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concerns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130"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2063" y="1026998"/>
            <a:ext cx="6976109" cy="38042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250825">
              <a:lnSpc>
                <a:spcPts val="7500"/>
              </a:lnSpc>
              <a:spcBef>
                <a:spcPts val="135"/>
              </a:spcBef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New</a:t>
            </a:r>
            <a:r>
              <a:rPr dirty="0" sz="6000" spc="-37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Alliances,</a:t>
            </a:r>
            <a:r>
              <a:rPr dirty="0" sz="6000" spc="-25">
                <a:solidFill>
                  <a:srgbClr val="1B1B27"/>
                </a:solidFill>
                <a:latin typeface="Trebuchet MS"/>
                <a:cs typeface="Trebuchet MS"/>
              </a:rPr>
              <a:t> New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Challenges:</a:t>
            </a:r>
            <a:r>
              <a:rPr dirty="0" sz="6000" spc="-40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50">
                <a:solidFill>
                  <a:srgbClr val="1B1B27"/>
                </a:solidFill>
                <a:latin typeface="Trebuchet MS"/>
                <a:cs typeface="Trebuchet MS"/>
              </a:rPr>
              <a:t>A</a:t>
            </a:r>
            <a:endParaRPr sz="6000">
              <a:latin typeface="Trebuchet MS"/>
              <a:cs typeface="Trebuchet MS"/>
            </a:endParaRPr>
          </a:p>
          <a:p>
            <a:pPr marL="12700" marR="5080">
              <a:lnSpc>
                <a:spcPts val="7500"/>
              </a:lnSpc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Glimpse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into</a:t>
            </a:r>
            <a:r>
              <a:rPr dirty="0" sz="6000" spc="-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25">
                <a:solidFill>
                  <a:srgbClr val="1B1B27"/>
                </a:solidFill>
                <a:latin typeface="Trebuchet MS"/>
                <a:cs typeface="Trebuchet MS"/>
              </a:rPr>
              <a:t>the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Indo-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Pacific's</a:t>
            </a:r>
            <a:r>
              <a:rPr dirty="0" sz="6000" spc="-2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Future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12063" y="5209718"/>
            <a:ext cx="703770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9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Pacific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crucible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emerging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new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trajectory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affairs.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explores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multifaceted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defining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strategic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contours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consequential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expanse.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834389" y="6813042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5"/>
                </a:lnTo>
                <a:lnTo>
                  <a:pt x="330851" y="267157"/>
                </a:lnTo>
                <a:lnTo>
                  <a:pt x="303090" y="303090"/>
                </a:lnTo>
                <a:lnTo>
                  <a:pt x="267157" y="330851"/>
                </a:lnTo>
                <a:lnTo>
                  <a:pt x="224745" y="348749"/>
                </a:lnTo>
                <a:lnTo>
                  <a:pt x="177546" y="355091"/>
                </a:lnTo>
                <a:lnTo>
                  <a:pt x="130346" y="348749"/>
                </a:lnTo>
                <a:lnTo>
                  <a:pt x="87934" y="330851"/>
                </a:lnTo>
                <a:lnTo>
                  <a:pt x="52001" y="303090"/>
                </a:lnTo>
                <a:lnTo>
                  <a:pt x="24240" y="267157"/>
                </a:lnTo>
                <a:lnTo>
                  <a:pt x="6342" y="224745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4051" y="605154"/>
            <a:ext cx="9434830" cy="6819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300"/>
              <a:t>Shifting</a:t>
            </a:r>
            <a:r>
              <a:rPr dirty="0" sz="4300" spc="-125"/>
              <a:t> </a:t>
            </a:r>
            <a:r>
              <a:rPr dirty="0" sz="4300"/>
              <a:t>Tides</a:t>
            </a:r>
            <a:r>
              <a:rPr dirty="0" sz="4300" spc="-50"/>
              <a:t> </a:t>
            </a:r>
            <a:r>
              <a:rPr dirty="0" sz="4300"/>
              <a:t>of</a:t>
            </a:r>
            <a:r>
              <a:rPr dirty="0" sz="4300" spc="-45"/>
              <a:t> </a:t>
            </a:r>
            <a:r>
              <a:rPr dirty="0" sz="4300"/>
              <a:t>Geopolitical</a:t>
            </a:r>
            <a:r>
              <a:rPr dirty="0" sz="4300" spc="-265"/>
              <a:t> </a:t>
            </a:r>
            <a:r>
              <a:rPr dirty="0" sz="4300" spc="-10"/>
              <a:t>Alliances</a:t>
            </a:r>
            <a:endParaRPr sz="4300"/>
          </a:p>
        </p:txBody>
      </p:sp>
      <p:grpSp>
        <p:nvGrpSpPr>
          <p:cNvPr id="3" name="object 3" descr=""/>
          <p:cNvGrpSpPr/>
          <p:nvPr/>
        </p:nvGrpSpPr>
        <p:grpSpPr>
          <a:xfrm>
            <a:off x="2115311" y="3745991"/>
            <a:ext cx="10400030" cy="1016635"/>
            <a:chOff x="2115311" y="3745991"/>
            <a:chExt cx="10400030" cy="1016635"/>
          </a:xfrm>
        </p:grpSpPr>
        <p:sp>
          <p:nvSpPr>
            <p:cNvPr id="4" name="object 4" descr=""/>
            <p:cNvSpPr/>
            <p:nvPr/>
          </p:nvSpPr>
          <p:spPr>
            <a:xfrm>
              <a:off x="2115312" y="3745991"/>
              <a:ext cx="10400030" cy="809625"/>
            </a:xfrm>
            <a:custGeom>
              <a:avLst/>
              <a:gdLst/>
              <a:ahLst/>
              <a:cxnLst/>
              <a:rect l="l" t="t" r="r" b="b"/>
              <a:pathLst>
                <a:path w="10400030" h="809625">
                  <a:moveTo>
                    <a:pt x="2566416" y="21336"/>
                  </a:moveTo>
                  <a:lnTo>
                    <a:pt x="2564739" y="13030"/>
                  </a:lnTo>
                  <a:lnTo>
                    <a:pt x="2560167" y="6248"/>
                  </a:lnTo>
                  <a:lnTo>
                    <a:pt x="2553385" y="1676"/>
                  </a:lnTo>
                  <a:lnTo>
                    <a:pt x="2545080" y="0"/>
                  </a:lnTo>
                  <a:lnTo>
                    <a:pt x="2536761" y="1676"/>
                  </a:lnTo>
                  <a:lnTo>
                    <a:pt x="2529979" y="6248"/>
                  </a:lnTo>
                  <a:lnTo>
                    <a:pt x="2525407" y="13030"/>
                  </a:lnTo>
                  <a:lnTo>
                    <a:pt x="2523744" y="21336"/>
                  </a:lnTo>
                  <a:lnTo>
                    <a:pt x="2523744" y="743712"/>
                  </a:lnTo>
                  <a:lnTo>
                    <a:pt x="2525407" y="752030"/>
                  </a:lnTo>
                  <a:lnTo>
                    <a:pt x="2529979" y="758812"/>
                  </a:lnTo>
                  <a:lnTo>
                    <a:pt x="2536761" y="763384"/>
                  </a:lnTo>
                  <a:lnTo>
                    <a:pt x="2545080" y="765048"/>
                  </a:lnTo>
                  <a:lnTo>
                    <a:pt x="2553385" y="763384"/>
                  </a:lnTo>
                  <a:lnTo>
                    <a:pt x="2560167" y="758812"/>
                  </a:lnTo>
                  <a:lnTo>
                    <a:pt x="2564739" y="752030"/>
                  </a:lnTo>
                  <a:lnTo>
                    <a:pt x="2566416" y="743712"/>
                  </a:lnTo>
                  <a:lnTo>
                    <a:pt x="2566416" y="21336"/>
                  </a:lnTo>
                  <a:close/>
                </a:path>
                <a:path w="10400030" h="809625">
                  <a:moveTo>
                    <a:pt x="10399776" y="787146"/>
                  </a:moveTo>
                  <a:lnTo>
                    <a:pt x="10398036" y="778560"/>
                  </a:lnTo>
                  <a:lnTo>
                    <a:pt x="10393299" y="771537"/>
                  </a:lnTo>
                  <a:lnTo>
                    <a:pt x="10386263" y="766787"/>
                  </a:lnTo>
                  <a:lnTo>
                    <a:pt x="10377678" y="765048"/>
                  </a:lnTo>
                  <a:lnTo>
                    <a:pt x="2545080" y="765048"/>
                  </a:lnTo>
                  <a:lnTo>
                    <a:pt x="22098" y="765048"/>
                  </a:lnTo>
                  <a:lnTo>
                    <a:pt x="13500" y="766787"/>
                  </a:lnTo>
                  <a:lnTo>
                    <a:pt x="6464" y="771537"/>
                  </a:lnTo>
                  <a:lnTo>
                    <a:pt x="1727" y="778560"/>
                  </a:lnTo>
                  <a:lnTo>
                    <a:pt x="0" y="787146"/>
                  </a:lnTo>
                  <a:lnTo>
                    <a:pt x="1727" y="795743"/>
                  </a:lnTo>
                  <a:lnTo>
                    <a:pt x="6477" y="802767"/>
                  </a:lnTo>
                  <a:lnTo>
                    <a:pt x="13500" y="807516"/>
                  </a:lnTo>
                  <a:lnTo>
                    <a:pt x="22098" y="809244"/>
                  </a:lnTo>
                  <a:lnTo>
                    <a:pt x="10377678" y="809244"/>
                  </a:lnTo>
                  <a:lnTo>
                    <a:pt x="10386263" y="807516"/>
                  </a:lnTo>
                  <a:lnTo>
                    <a:pt x="10393299" y="802767"/>
                  </a:lnTo>
                  <a:lnTo>
                    <a:pt x="10398036" y="795743"/>
                  </a:lnTo>
                  <a:lnTo>
                    <a:pt x="10399776" y="787146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414266" y="4266437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395350" y="0"/>
                  </a:moveTo>
                  <a:lnTo>
                    <a:pt x="98425" y="0"/>
                  </a:lnTo>
                  <a:lnTo>
                    <a:pt x="60114" y="7735"/>
                  </a:lnTo>
                  <a:lnTo>
                    <a:pt x="28828" y="28829"/>
                  </a:lnTo>
                  <a:lnTo>
                    <a:pt x="7735" y="60114"/>
                  </a:lnTo>
                  <a:lnTo>
                    <a:pt x="0" y="98425"/>
                  </a:lnTo>
                  <a:lnTo>
                    <a:pt x="0" y="393826"/>
                  </a:lnTo>
                  <a:lnTo>
                    <a:pt x="7735" y="432137"/>
                  </a:lnTo>
                  <a:lnTo>
                    <a:pt x="28829" y="463423"/>
                  </a:lnTo>
                  <a:lnTo>
                    <a:pt x="60114" y="484516"/>
                  </a:lnTo>
                  <a:lnTo>
                    <a:pt x="98425" y="492251"/>
                  </a:lnTo>
                  <a:lnTo>
                    <a:pt x="395350" y="492251"/>
                  </a:lnTo>
                  <a:lnTo>
                    <a:pt x="433661" y="484516"/>
                  </a:lnTo>
                  <a:lnTo>
                    <a:pt x="464947" y="463423"/>
                  </a:lnTo>
                  <a:lnTo>
                    <a:pt x="486040" y="432137"/>
                  </a:lnTo>
                  <a:lnTo>
                    <a:pt x="493775" y="393826"/>
                  </a:lnTo>
                  <a:lnTo>
                    <a:pt x="493775" y="98425"/>
                  </a:lnTo>
                  <a:lnTo>
                    <a:pt x="486040" y="60114"/>
                  </a:lnTo>
                  <a:lnTo>
                    <a:pt x="464947" y="28828"/>
                  </a:lnTo>
                  <a:lnTo>
                    <a:pt x="433661" y="7735"/>
                  </a:lnTo>
                  <a:lnTo>
                    <a:pt x="39535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14266" y="4266437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0" y="98425"/>
                  </a:moveTo>
                  <a:lnTo>
                    <a:pt x="7735" y="60114"/>
                  </a:lnTo>
                  <a:lnTo>
                    <a:pt x="28828" y="28829"/>
                  </a:lnTo>
                  <a:lnTo>
                    <a:pt x="60114" y="7735"/>
                  </a:lnTo>
                  <a:lnTo>
                    <a:pt x="98425" y="0"/>
                  </a:lnTo>
                  <a:lnTo>
                    <a:pt x="395350" y="0"/>
                  </a:lnTo>
                  <a:lnTo>
                    <a:pt x="433661" y="7735"/>
                  </a:lnTo>
                  <a:lnTo>
                    <a:pt x="464947" y="28828"/>
                  </a:lnTo>
                  <a:lnTo>
                    <a:pt x="486040" y="60114"/>
                  </a:lnTo>
                  <a:lnTo>
                    <a:pt x="493775" y="98425"/>
                  </a:lnTo>
                  <a:lnTo>
                    <a:pt x="493775" y="393826"/>
                  </a:lnTo>
                  <a:lnTo>
                    <a:pt x="486040" y="432137"/>
                  </a:lnTo>
                  <a:lnTo>
                    <a:pt x="464947" y="463423"/>
                  </a:lnTo>
                  <a:lnTo>
                    <a:pt x="433661" y="484516"/>
                  </a:lnTo>
                  <a:lnTo>
                    <a:pt x="395350" y="492251"/>
                  </a:lnTo>
                  <a:lnTo>
                    <a:pt x="98425" y="492251"/>
                  </a:lnTo>
                  <a:lnTo>
                    <a:pt x="60114" y="484516"/>
                  </a:lnTo>
                  <a:lnTo>
                    <a:pt x="28829" y="463423"/>
                  </a:lnTo>
                  <a:lnTo>
                    <a:pt x="7735" y="432137"/>
                  </a:lnTo>
                  <a:lnTo>
                    <a:pt x="0" y="393826"/>
                  </a:lnTo>
                  <a:lnTo>
                    <a:pt x="0" y="98425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562602" y="4315713"/>
            <a:ext cx="198120" cy="4210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629916" y="1756028"/>
            <a:ext cx="4062729" cy="17989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Redefined</a:t>
            </a:r>
            <a:r>
              <a:rPr dirty="0" sz="2150" spc="-1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Partnerships</a:t>
            </a:r>
            <a:endParaRPr sz="2150">
              <a:latin typeface="Trebuchet MS"/>
              <a:cs typeface="Trebuchet MS"/>
            </a:endParaRPr>
          </a:p>
          <a:p>
            <a:pPr algn="ctr" marL="12700" marR="5080">
              <a:lnSpc>
                <a:spcPct val="127499"/>
              </a:lnSpc>
              <a:spcBef>
                <a:spcPts val="965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Old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being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redrawn,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new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partnerships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emerging,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reflecting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fluidity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adaptability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demanded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00" spc="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ahead.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065264" y="4262628"/>
            <a:ext cx="501650" cy="1015365"/>
            <a:chOff x="7065264" y="4262628"/>
            <a:chExt cx="501650" cy="1015365"/>
          </a:xfrm>
        </p:grpSpPr>
        <p:sp>
          <p:nvSpPr>
            <p:cNvPr id="10" name="object 10" descr=""/>
            <p:cNvSpPr/>
            <p:nvPr/>
          </p:nvSpPr>
          <p:spPr>
            <a:xfrm>
              <a:off x="7293864" y="4511040"/>
              <a:ext cx="43180" cy="767080"/>
            </a:xfrm>
            <a:custGeom>
              <a:avLst/>
              <a:gdLst/>
              <a:ahLst/>
              <a:cxnLst/>
              <a:rect l="l" t="t" r="r" b="b"/>
              <a:pathLst>
                <a:path w="43179" h="767079">
                  <a:moveTo>
                    <a:pt x="21335" y="0"/>
                  </a:moveTo>
                  <a:lnTo>
                    <a:pt x="13019" y="1672"/>
                  </a:lnTo>
                  <a:lnTo>
                    <a:pt x="6238" y="6238"/>
                  </a:lnTo>
                  <a:lnTo>
                    <a:pt x="1672" y="13019"/>
                  </a:lnTo>
                  <a:lnTo>
                    <a:pt x="0" y="21336"/>
                  </a:lnTo>
                  <a:lnTo>
                    <a:pt x="0" y="745236"/>
                  </a:lnTo>
                  <a:lnTo>
                    <a:pt x="1672" y="753552"/>
                  </a:lnTo>
                  <a:lnTo>
                    <a:pt x="6238" y="760333"/>
                  </a:lnTo>
                  <a:lnTo>
                    <a:pt x="13019" y="764899"/>
                  </a:lnTo>
                  <a:lnTo>
                    <a:pt x="21335" y="766572"/>
                  </a:lnTo>
                  <a:lnTo>
                    <a:pt x="29652" y="764899"/>
                  </a:lnTo>
                  <a:lnTo>
                    <a:pt x="36433" y="760333"/>
                  </a:lnTo>
                  <a:lnTo>
                    <a:pt x="40999" y="753552"/>
                  </a:lnTo>
                  <a:lnTo>
                    <a:pt x="42671" y="745236"/>
                  </a:lnTo>
                  <a:lnTo>
                    <a:pt x="42671" y="21336"/>
                  </a:lnTo>
                  <a:lnTo>
                    <a:pt x="40999" y="13019"/>
                  </a:lnTo>
                  <a:lnTo>
                    <a:pt x="36433" y="6238"/>
                  </a:lnTo>
                  <a:lnTo>
                    <a:pt x="29652" y="1672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069074" y="4266438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395350" y="0"/>
                  </a:moveTo>
                  <a:lnTo>
                    <a:pt x="98425" y="0"/>
                  </a:lnTo>
                  <a:lnTo>
                    <a:pt x="60114" y="7735"/>
                  </a:lnTo>
                  <a:lnTo>
                    <a:pt x="28829" y="28829"/>
                  </a:lnTo>
                  <a:lnTo>
                    <a:pt x="7735" y="60114"/>
                  </a:lnTo>
                  <a:lnTo>
                    <a:pt x="0" y="98425"/>
                  </a:lnTo>
                  <a:lnTo>
                    <a:pt x="0" y="393826"/>
                  </a:lnTo>
                  <a:lnTo>
                    <a:pt x="7735" y="432137"/>
                  </a:lnTo>
                  <a:lnTo>
                    <a:pt x="28828" y="463423"/>
                  </a:lnTo>
                  <a:lnTo>
                    <a:pt x="60114" y="484516"/>
                  </a:lnTo>
                  <a:lnTo>
                    <a:pt x="98425" y="492251"/>
                  </a:lnTo>
                  <a:lnTo>
                    <a:pt x="395350" y="492251"/>
                  </a:lnTo>
                  <a:lnTo>
                    <a:pt x="433661" y="484516"/>
                  </a:lnTo>
                  <a:lnTo>
                    <a:pt x="464946" y="463423"/>
                  </a:lnTo>
                  <a:lnTo>
                    <a:pt x="486040" y="432137"/>
                  </a:lnTo>
                  <a:lnTo>
                    <a:pt x="493775" y="393826"/>
                  </a:lnTo>
                  <a:lnTo>
                    <a:pt x="493775" y="98425"/>
                  </a:lnTo>
                  <a:lnTo>
                    <a:pt x="486040" y="60114"/>
                  </a:lnTo>
                  <a:lnTo>
                    <a:pt x="464947" y="28828"/>
                  </a:lnTo>
                  <a:lnTo>
                    <a:pt x="433661" y="7735"/>
                  </a:lnTo>
                  <a:lnTo>
                    <a:pt x="39535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069074" y="4266438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0" y="98425"/>
                  </a:moveTo>
                  <a:lnTo>
                    <a:pt x="7735" y="60114"/>
                  </a:lnTo>
                  <a:lnTo>
                    <a:pt x="28829" y="28829"/>
                  </a:lnTo>
                  <a:lnTo>
                    <a:pt x="60114" y="7735"/>
                  </a:lnTo>
                  <a:lnTo>
                    <a:pt x="98425" y="0"/>
                  </a:lnTo>
                  <a:lnTo>
                    <a:pt x="395350" y="0"/>
                  </a:lnTo>
                  <a:lnTo>
                    <a:pt x="433661" y="7735"/>
                  </a:lnTo>
                  <a:lnTo>
                    <a:pt x="464947" y="28828"/>
                  </a:lnTo>
                  <a:lnTo>
                    <a:pt x="486040" y="60114"/>
                  </a:lnTo>
                  <a:lnTo>
                    <a:pt x="493775" y="98425"/>
                  </a:lnTo>
                  <a:lnTo>
                    <a:pt x="493775" y="393826"/>
                  </a:lnTo>
                  <a:lnTo>
                    <a:pt x="486040" y="432137"/>
                  </a:lnTo>
                  <a:lnTo>
                    <a:pt x="464946" y="463423"/>
                  </a:lnTo>
                  <a:lnTo>
                    <a:pt x="433661" y="484516"/>
                  </a:lnTo>
                  <a:lnTo>
                    <a:pt x="395350" y="492251"/>
                  </a:lnTo>
                  <a:lnTo>
                    <a:pt x="98425" y="492251"/>
                  </a:lnTo>
                  <a:lnTo>
                    <a:pt x="60114" y="484516"/>
                  </a:lnTo>
                  <a:lnTo>
                    <a:pt x="28828" y="463423"/>
                  </a:lnTo>
                  <a:lnTo>
                    <a:pt x="7735" y="432137"/>
                  </a:lnTo>
                  <a:lnTo>
                    <a:pt x="0" y="393826"/>
                  </a:lnTo>
                  <a:lnTo>
                    <a:pt x="0" y="98425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217791" y="4315713"/>
            <a:ext cx="198120" cy="4210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126482" y="5514213"/>
            <a:ext cx="4378960" cy="2141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92125" marR="488315">
              <a:lnSpc>
                <a:spcPts val="2700"/>
              </a:lnSpc>
              <a:spcBef>
                <a:spcPts val="10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Navigating</a:t>
            </a:r>
            <a:r>
              <a:rPr dirty="0" sz="215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and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Competition</a:t>
            </a:r>
            <a:endParaRPr sz="2150">
              <a:latin typeface="Trebuchet MS"/>
              <a:cs typeface="Trebuchet MS"/>
            </a:endParaRPr>
          </a:p>
          <a:p>
            <a:pPr algn="ctr" marL="12065" marR="5080">
              <a:lnSpc>
                <a:spcPct val="127499"/>
              </a:lnSpc>
              <a:spcBef>
                <a:spcPts val="844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Indo-Pacific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cooperation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competition,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region's</a:t>
            </a:r>
            <a:r>
              <a:rPr dirty="0" sz="17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future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trajectory.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9720071" y="3745991"/>
            <a:ext cx="501650" cy="1016635"/>
            <a:chOff x="9720071" y="3745991"/>
            <a:chExt cx="501650" cy="1016635"/>
          </a:xfrm>
        </p:grpSpPr>
        <p:sp>
          <p:nvSpPr>
            <p:cNvPr id="16" name="object 16" descr=""/>
            <p:cNvSpPr/>
            <p:nvPr/>
          </p:nvSpPr>
          <p:spPr>
            <a:xfrm>
              <a:off x="9948671" y="3745991"/>
              <a:ext cx="43180" cy="765175"/>
            </a:xfrm>
            <a:custGeom>
              <a:avLst/>
              <a:gdLst/>
              <a:ahLst/>
              <a:cxnLst/>
              <a:rect l="l" t="t" r="r" b="b"/>
              <a:pathLst>
                <a:path w="43179" h="765175">
                  <a:moveTo>
                    <a:pt x="21335" y="0"/>
                  </a:moveTo>
                  <a:lnTo>
                    <a:pt x="13019" y="1672"/>
                  </a:lnTo>
                  <a:lnTo>
                    <a:pt x="6238" y="6238"/>
                  </a:lnTo>
                  <a:lnTo>
                    <a:pt x="1672" y="13019"/>
                  </a:lnTo>
                  <a:lnTo>
                    <a:pt x="0" y="21336"/>
                  </a:lnTo>
                  <a:lnTo>
                    <a:pt x="0" y="743712"/>
                  </a:lnTo>
                  <a:lnTo>
                    <a:pt x="1672" y="752028"/>
                  </a:lnTo>
                  <a:lnTo>
                    <a:pt x="6238" y="758809"/>
                  </a:lnTo>
                  <a:lnTo>
                    <a:pt x="13019" y="763375"/>
                  </a:lnTo>
                  <a:lnTo>
                    <a:pt x="21335" y="765048"/>
                  </a:lnTo>
                  <a:lnTo>
                    <a:pt x="29652" y="763375"/>
                  </a:lnTo>
                  <a:lnTo>
                    <a:pt x="36433" y="758809"/>
                  </a:lnTo>
                  <a:lnTo>
                    <a:pt x="40999" y="752028"/>
                  </a:lnTo>
                  <a:lnTo>
                    <a:pt x="42672" y="743712"/>
                  </a:lnTo>
                  <a:lnTo>
                    <a:pt x="42672" y="21336"/>
                  </a:lnTo>
                  <a:lnTo>
                    <a:pt x="40999" y="13019"/>
                  </a:lnTo>
                  <a:lnTo>
                    <a:pt x="36433" y="6238"/>
                  </a:lnTo>
                  <a:lnTo>
                    <a:pt x="29652" y="1672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723881" y="4266437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395350" y="0"/>
                  </a:moveTo>
                  <a:lnTo>
                    <a:pt x="98425" y="0"/>
                  </a:lnTo>
                  <a:lnTo>
                    <a:pt x="60114" y="7735"/>
                  </a:lnTo>
                  <a:lnTo>
                    <a:pt x="28829" y="28829"/>
                  </a:lnTo>
                  <a:lnTo>
                    <a:pt x="7735" y="60114"/>
                  </a:lnTo>
                  <a:lnTo>
                    <a:pt x="0" y="98425"/>
                  </a:lnTo>
                  <a:lnTo>
                    <a:pt x="0" y="393826"/>
                  </a:lnTo>
                  <a:lnTo>
                    <a:pt x="7735" y="432137"/>
                  </a:lnTo>
                  <a:lnTo>
                    <a:pt x="28828" y="463423"/>
                  </a:lnTo>
                  <a:lnTo>
                    <a:pt x="60114" y="484516"/>
                  </a:lnTo>
                  <a:lnTo>
                    <a:pt x="98425" y="492251"/>
                  </a:lnTo>
                  <a:lnTo>
                    <a:pt x="395350" y="492251"/>
                  </a:lnTo>
                  <a:lnTo>
                    <a:pt x="433661" y="484516"/>
                  </a:lnTo>
                  <a:lnTo>
                    <a:pt x="464947" y="463423"/>
                  </a:lnTo>
                  <a:lnTo>
                    <a:pt x="486040" y="432137"/>
                  </a:lnTo>
                  <a:lnTo>
                    <a:pt x="493775" y="393826"/>
                  </a:lnTo>
                  <a:lnTo>
                    <a:pt x="493775" y="98425"/>
                  </a:lnTo>
                  <a:lnTo>
                    <a:pt x="486040" y="60114"/>
                  </a:lnTo>
                  <a:lnTo>
                    <a:pt x="464947" y="28828"/>
                  </a:lnTo>
                  <a:lnTo>
                    <a:pt x="433661" y="7735"/>
                  </a:lnTo>
                  <a:lnTo>
                    <a:pt x="39535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723881" y="4266437"/>
              <a:ext cx="494030" cy="492759"/>
            </a:xfrm>
            <a:custGeom>
              <a:avLst/>
              <a:gdLst/>
              <a:ahLst/>
              <a:cxnLst/>
              <a:rect l="l" t="t" r="r" b="b"/>
              <a:pathLst>
                <a:path w="494029" h="492760">
                  <a:moveTo>
                    <a:pt x="0" y="98425"/>
                  </a:moveTo>
                  <a:lnTo>
                    <a:pt x="7735" y="60114"/>
                  </a:lnTo>
                  <a:lnTo>
                    <a:pt x="28829" y="28829"/>
                  </a:lnTo>
                  <a:lnTo>
                    <a:pt x="60114" y="7735"/>
                  </a:lnTo>
                  <a:lnTo>
                    <a:pt x="98425" y="0"/>
                  </a:lnTo>
                  <a:lnTo>
                    <a:pt x="395350" y="0"/>
                  </a:lnTo>
                  <a:lnTo>
                    <a:pt x="433661" y="7735"/>
                  </a:lnTo>
                  <a:lnTo>
                    <a:pt x="464947" y="28828"/>
                  </a:lnTo>
                  <a:lnTo>
                    <a:pt x="486040" y="60114"/>
                  </a:lnTo>
                  <a:lnTo>
                    <a:pt x="493775" y="98425"/>
                  </a:lnTo>
                  <a:lnTo>
                    <a:pt x="493775" y="393826"/>
                  </a:lnTo>
                  <a:lnTo>
                    <a:pt x="486040" y="432137"/>
                  </a:lnTo>
                  <a:lnTo>
                    <a:pt x="464947" y="463423"/>
                  </a:lnTo>
                  <a:lnTo>
                    <a:pt x="433661" y="484516"/>
                  </a:lnTo>
                  <a:lnTo>
                    <a:pt x="395350" y="492251"/>
                  </a:lnTo>
                  <a:lnTo>
                    <a:pt x="98425" y="492251"/>
                  </a:lnTo>
                  <a:lnTo>
                    <a:pt x="60114" y="484516"/>
                  </a:lnTo>
                  <a:lnTo>
                    <a:pt x="28828" y="463423"/>
                  </a:lnTo>
                  <a:lnTo>
                    <a:pt x="7735" y="432137"/>
                  </a:lnTo>
                  <a:lnTo>
                    <a:pt x="0" y="393826"/>
                  </a:lnTo>
                  <a:lnTo>
                    <a:pt x="0" y="98425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9872853" y="4315713"/>
            <a:ext cx="198120" cy="4210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786243" y="1742313"/>
            <a:ext cx="4367530" cy="2141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44195" marR="535940">
              <a:lnSpc>
                <a:spcPts val="2700"/>
              </a:lnSpc>
              <a:spcBef>
                <a:spcPts val="10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Reshaping</a:t>
            </a:r>
            <a:r>
              <a:rPr dirty="0" sz="215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-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Geopolitical Landscape</a:t>
            </a:r>
            <a:endParaRPr sz="2150">
              <a:latin typeface="Trebuchet MS"/>
              <a:cs typeface="Trebuchet MS"/>
            </a:endParaRPr>
          </a:p>
          <a:p>
            <a:pPr algn="ctr" marL="12700" marR="5080" indent="1270">
              <a:lnSpc>
                <a:spcPct val="127499"/>
              </a:lnSpc>
              <a:spcBef>
                <a:spcPts val="850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tides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are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transforming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00" spc="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landscape,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order.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The</a:t>
            </a:r>
            <a:r>
              <a:rPr dirty="0" spc="-25"/>
              <a:t> </a:t>
            </a:r>
            <a:r>
              <a:rPr dirty="0"/>
              <a:t>Quad</a:t>
            </a:r>
            <a:r>
              <a:rPr dirty="0" spc="-25"/>
              <a:t> </a:t>
            </a:r>
            <a:r>
              <a:rPr dirty="0"/>
              <a:t>and</a:t>
            </a:r>
            <a:r>
              <a:rPr dirty="0" spc="-260"/>
              <a:t> </a:t>
            </a:r>
            <a:r>
              <a:rPr dirty="0"/>
              <a:t>AUKUS:</a:t>
            </a:r>
            <a:r>
              <a:rPr dirty="0" spc="-60"/>
              <a:t> </a:t>
            </a:r>
            <a:r>
              <a:rPr dirty="0"/>
              <a:t>Balancing</a:t>
            </a:r>
            <a:r>
              <a:rPr dirty="0" spc="-275"/>
              <a:t> </a:t>
            </a:r>
            <a:r>
              <a:rPr dirty="0" spc="-10"/>
              <a:t>Against China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882592"/>
            <a:ext cx="121221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The</a:t>
            </a:r>
            <a:r>
              <a:rPr dirty="0" sz="2150" spc="3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Quad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436161"/>
            <a:ext cx="2905760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Quadrilateral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Dialogue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(Quad)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comprises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Australia,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aiming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free,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open,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inclusive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Pacific.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882592"/>
            <a:ext cx="84201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AUKUS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436161"/>
            <a:ext cx="2914015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AUKUS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 between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Australia,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UK,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focused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joint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deterrence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defense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Pacific.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882592"/>
            <a:ext cx="297180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Balancing</a:t>
            </a:r>
            <a:r>
              <a:rPr dirty="0" sz="2150" spc="-1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Against</a:t>
            </a:r>
            <a:r>
              <a:rPr dirty="0" sz="2150" spc="13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China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436161"/>
            <a:ext cx="2962275" cy="2336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minilateral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arrangements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response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response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assertive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assertive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behavior,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counterbalance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growing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538986"/>
            <a:ext cx="835914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Motivations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25"/>
              <a:t> </a:t>
            </a:r>
            <a:r>
              <a:rPr dirty="0"/>
              <a:t>Quad</a:t>
            </a:r>
            <a:r>
              <a:rPr dirty="0" spc="-25"/>
              <a:t> </a:t>
            </a:r>
            <a:r>
              <a:rPr dirty="0" spc="-10"/>
              <a:t>Members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923032"/>
            <a:ext cx="508000" cy="508000"/>
            <a:chOff x="2034539" y="2923032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2981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2939618"/>
            <a:ext cx="4281805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India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Safeguarding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maritime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promoting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economic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growth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cooperative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initiatives.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423404" y="2923032"/>
            <a:ext cx="508000" cy="508000"/>
            <a:chOff x="7423404" y="2923032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7427214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3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427214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577455" y="2981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27821" y="2939618"/>
            <a:ext cx="4208145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Australia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Upholding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rules-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based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international order,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ensuring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freedom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navigation,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deterring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034539" y="5209032"/>
            <a:ext cx="508000" cy="508000"/>
            <a:chOff x="2034539" y="5209032"/>
            <a:chExt cx="50800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2038349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038349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2188591" y="5267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838957" y="5225922"/>
            <a:ext cx="4207510" cy="18097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Japan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cooperation, strengthening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ties,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resilience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Indo-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Pacific.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7423404" y="5209032"/>
            <a:ext cx="508000" cy="508000"/>
            <a:chOff x="7423404" y="5209032"/>
            <a:chExt cx="508000" cy="508000"/>
          </a:xfrm>
        </p:grpSpPr>
        <p:sp>
          <p:nvSpPr>
            <p:cNvPr id="19" name="object 19" descr=""/>
            <p:cNvSpPr/>
            <p:nvPr/>
          </p:nvSpPr>
          <p:spPr>
            <a:xfrm>
              <a:off x="7427214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2"/>
                  </a:lnTo>
                  <a:lnTo>
                    <a:pt x="499871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427214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8"/>
                  </a:lnTo>
                  <a:lnTo>
                    <a:pt x="499871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577455" y="5267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4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227821" y="5225922"/>
            <a:ext cx="4072890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United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States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Advancing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democratic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values,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while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2118741"/>
            <a:ext cx="828167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Core</a:t>
            </a:r>
            <a:r>
              <a:rPr dirty="0" spc="-55"/>
              <a:t> </a:t>
            </a:r>
            <a:r>
              <a:rPr dirty="0"/>
              <a:t>and</a:t>
            </a:r>
            <a:r>
              <a:rPr dirty="0" spc="-60"/>
              <a:t> </a:t>
            </a:r>
            <a:r>
              <a:rPr dirty="0"/>
              <a:t>Peripheral</a:t>
            </a:r>
            <a:r>
              <a:rPr dirty="0" spc="-75"/>
              <a:t> </a:t>
            </a:r>
            <a:r>
              <a:rPr dirty="0"/>
              <a:t>States</a:t>
            </a:r>
            <a:r>
              <a:rPr dirty="0" spc="-70"/>
              <a:t> </a:t>
            </a:r>
            <a:r>
              <a:rPr dirty="0"/>
              <a:t>in</a:t>
            </a:r>
            <a:r>
              <a:rPr dirty="0" spc="-40"/>
              <a:t> </a:t>
            </a:r>
            <a:r>
              <a:rPr dirty="0" spc="-25"/>
              <a:t>the </a:t>
            </a:r>
            <a:r>
              <a:rPr dirty="0" spc="-10"/>
              <a:t>Indo-Pacific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830580" y="3835908"/>
            <a:ext cx="4549140" cy="2281555"/>
            <a:chOff x="830580" y="3835908"/>
            <a:chExt cx="4549140" cy="2281555"/>
          </a:xfrm>
        </p:grpSpPr>
        <p:sp>
          <p:nvSpPr>
            <p:cNvPr id="5" name="object 5" descr=""/>
            <p:cNvSpPr/>
            <p:nvPr/>
          </p:nvSpPr>
          <p:spPr>
            <a:xfrm>
              <a:off x="834390" y="3839718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25" y="0"/>
                  </a:lnTo>
                  <a:lnTo>
                    <a:pt x="61089" y="7868"/>
                  </a:lnTo>
                  <a:lnTo>
                    <a:pt x="29295" y="29321"/>
                  </a:lnTo>
                  <a:lnTo>
                    <a:pt x="7860" y="61132"/>
                  </a:lnTo>
                  <a:lnTo>
                    <a:pt x="0" y="100076"/>
                  </a:lnTo>
                  <a:lnTo>
                    <a:pt x="0" y="2173732"/>
                  </a:lnTo>
                  <a:lnTo>
                    <a:pt x="7860" y="2212675"/>
                  </a:lnTo>
                  <a:lnTo>
                    <a:pt x="29295" y="2244486"/>
                  </a:lnTo>
                  <a:lnTo>
                    <a:pt x="61089" y="2265939"/>
                  </a:lnTo>
                  <a:lnTo>
                    <a:pt x="100025" y="2273808"/>
                  </a:lnTo>
                  <a:lnTo>
                    <a:pt x="4441444" y="2273808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2"/>
                  </a:lnTo>
                  <a:lnTo>
                    <a:pt x="4541520" y="100076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34390" y="3839718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6"/>
                  </a:moveTo>
                  <a:lnTo>
                    <a:pt x="7860" y="61132"/>
                  </a:lnTo>
                  <a:lnTo>
                    <a:pt x="29295" y="29321"/>
                  </a:lnTo>
                  <a:lnTo>
                    <a:pt x="61089" y="7868"/>
                  </a:lnTo>
                  <a:lnTo>
                    <a:pt x="10002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6"/>
                  </a:lnTo>
                  <a:lnTo>
                    <a:pt x="4541520" y="2173732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8"/>
                  </a:lnTo>
                  <a:lnTo>
                    <a:pt x="100025" y="2273808"/>
                  </a:lnTo>
                  <a:lnTo>
                    <a:pt x="61089" y="2265939"/>
                  </a:lnTo>
                  <a:lnTo>
                    <a:pt x="29295" y="2244486"/>
                  </a:lnTo>
                  <a:lnTo>
                    <a:pt x="7860" y="2212675"/>
                  </a:lnTo>
                  <a:lnTo>
                    <a:pt x="0" y="2173732"/>
                  </a:lnTo>
                  <a:lnTo>
                    <a:pt x="0" y="100076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41882" y="4083177"/>
            <a:ext cx="390906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Core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States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Australia,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core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addressing addressing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Indo- Pacific.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594603" y="3835908"/>
            <a:ext cx="4549140" cy="2281555"/>
            <a:chOff x="5594603" y="3835908"/>
            <a:chExt cx="4549140" cy="2281555"/>
          </a:xfrm>
        </p:grpSpPr>
        <p:sp>
          <p:nvSpPr>
            <p:cNvPr id="9" name="object 9" descr=""/>
            <p:cNvSpPr/>
            <p:nvPr/>
          </p:nvSpPr>
          <p:spPr>
            <a:xfrm>
              <a:off x="5598413" y="3839718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6"/>
                  </a:lnTo>
                  <a:lnTo>
                    <a:pt x="0" y="2173732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8"/>
                  </a:lnTo>
                  <a:lnTo>
                    <a:pt x="4441444" y="2273808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2"/>
                  </a:lnTo>
                  <a:lnTo>
                    <a:pt x="4541520" y="100076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598413" y="3839718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6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6"/>
                  </a:lnTo>
                  <a:lnTo>
                    <a:pt x="4541520" y="2173732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8"/>
                  </a:lnTo>
                  <a:lnTo>
                    <a:pt x="100075" y="2273808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2"/>
                  </a:lnTo>
                  <a:lnTo>
                    <a:pt x="0" y="100076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906515" y="4083177"/>
            <a:ext cx="3764279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Peripheral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 States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Thailand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Philippines,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while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geographically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situated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periphery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due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more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nuanced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foreign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policy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approaches.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070861"/>
            <a:ext cx="1031367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The</a:t>
            </a:r>
            <a:r>
              <a:rPr dirty="0" spc="-75"/>
              <a:t> </a:t>
            </a:r>
            <a:r>
              <a:rPr dirty="0"/>
              <a:t>Role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European</a:t>
            </a:r>
            <a:r>
              <a:rPr dirty="0" spc="-90"/>
              <a:t> </a:t>
            </a:r>
            <a:r>
              <a:rPr dirty="0"/>
              <a:t>Powers</a:t>
            </a:r>
            <a:r>
              <a:rPr dirty="0" spc="-100"/>
              <a:t> </a:t>
            </a:r>
            <a:r>
              <a:rPr dirty="0"/>
              <a:t>in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 spc="-10"/>
              <a:t>Indo- Pacific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902964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693742"/>
            <a:ext cx="4683125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60">
                <a:solidFill>
                  <a:srgbClr val="3B3939"/>
                </a:solidFill>
                <a:latin typeface="Trebuchet MS"/>
                <a:cs typeface="Trebuchet MS"/>
              </a:rPr>
              <a:t>NATO-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Asia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Alignment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NATO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acknowledges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values,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closer 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NATO-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alignments.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81316" y="3902964"/>
            <a:ext cx="556259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561326" y="4693742"/>
            <a:ext cx="4813935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EU-Asia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Partnerships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European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actively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Pacific,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partners.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862025"/>
            <a:ext cx="830707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Multilateralism</a:t>
            </a:r>
            <a:r>
              <a:rPr dirty="0" spc="-100"/>
              <a:t> </a:t>
            </a:r>
            <a:r>
              <a:rPr dirty="0"/>
              <a:t>vs.</a:t>
            </a:r>
            <a:r>
              <a:rPr dirty="0" spc="-50"/>
              <a:t> </a:t>
            </a:r>
            <a:r>
              <a:rPr dirty="0" spc="-10"/>
              <a:t>Minilateralism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228" y="1888235"/>
            <a:ext cx="1110996" cy="548030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014465" y="2124583"/>
            <a:ext cx="7619365" cy="48507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Multilateralism</a:t>
            </a:r>
            <a:endParaRPr sz="2150">
              <a:latin typeface="Trebuchet MS"/>
              <a:cs typeface="Trebuchet MS"/>
            </a:endParaRPr>
          </a:p>
          <a:p>
            <a:pPr marL="12700" marR="56515">
              <a:lnSpc>
                <a:spcPct val="1237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European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advocates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multilateralism,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while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India,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possess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flexibility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unilateral,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bilateral,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multilateral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actions.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3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Minilateralism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Minilateral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arrangements,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Quad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AUKUS,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emerged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positive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response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assertiveness,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offering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agile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flexible alliances.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Implications</a:t>
            </a:r>
            <a:endParaRPr sz="2150">
              <a:latin typeface="Trebuchet MS"/>
              <a:cs typeface="Trebuchet MS"/>
            </a:endParaRPr>
          </a:p>
          <a:p>
            <a:pPr marL="12700" marR="88265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outcomes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multilateralism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minilateralism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far-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far-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reaching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order.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9226" y="603250"/>
            <a:ext cx="10149840" cy="13696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400"/>
              </a:lnSpc>
            </a:pPr>
            <a:r>
              <a:rPr dirty="0" sz="4300"/>
              <a:t>The</a:t>
            </a:r>
            <a:r>
              <a:rPr dirty="0" sz="4300" spc="-40"/>
              <a:t> </a:t>
            </a:r>
            <a:r>
              <a:rPr dirty="0" sz="4300"/>
              <a:t>South</a:t>
            </a:r>
            <a:r>
              <a:rPr dirty="0" sz="4300" spc="-20"/>
              <a:t> </a:t>
            </a:r>
            <a:r>
              <a:rPr dirty="0" sz="4300"/>
              <a:t>China</a:t>
            </a:r>
            <a:r>
              <a:rPr dirty="0" sz="4300" spc="-40"/>
              <a:t> </a:t>
            </a:r>
            <a:r>
              <a:rPr dirty="0" sz="4300"/>
              <a:t>Sea</a:t>
            </a:r>
            <a:r>
              <a:rPr dirty="0" sz="4300" spc="-20"/>
              <a:t> </a:t>
            </a:r>
            <a:r>
              <a:rPr dirty="0" sz="4300"/>
              <a:t>Disputes:</a:t>
            </a:r>
            <a:r>
              <a:rPr dirty="0" sz="4300" spc="-45"/>
              <a:t> </a:t>
            </a:r>
            <a:r>
              <a:rPr dirty="0" sz="4300" spc="-10"/>
              <a:t>Flashpoint </a:t>
            </a:r>
            <a:r>
              <a:rPr dirty="0" sz="4300"/>
              <a:t>for</a:t>
            </a:r>
            <a:r>
              <a:rPr dirty="0" sz="4300" spc="-260"/>
              <a:t> </a:t>
            </a:r>
            <a:r>
              <a:rPr dirty="0" sz="4300"/>
              <a:t>Asian</a:t>
            </a:r>
            <a:r>
              <a:rPr dirty="0" sz="4300" spc="-265"/>
              <a:t> </a:t>
            </a:r>
            <a:r>
              <a:rPr dirty="0" sz="4300" spc="-10"/>
              <a:t>Alliances?</a:t>
            </a:r>
            <a:endParaRPr sz="4300"/>
          </a:p>
        </p:txBody>
      </p:sp>
      <p:grpSp>
        <p:nvGrpSpPr>
          <p:cNvPr id="3" name="object 3" descr=""/>
          <p:cNvGrpSpPr/>
          <p:nvPr/>
        </p:nvGrpSpPr>
        <p:grpSpPr>
          <a:xfrm>
            <a:off x="2107692" y="2407920"/>
            <a:ext cx="3331845" cy="5222875"/>
            <a:chOff x="2107692" y="2407920"/>
            <a:chExt cx="3331845" cy="5222875"/>
          </a:xfrm>
        </p:grpSpPr>
        <p:sp>
          <p:nvSpPr>
            <p:cNvPr id="4" name="object 4" descr=""/>
            <p:cNvSpPr/>
            <p:nvPr/>
          </p:nvSpPr>
          <p:spPr>
            <a:xfrm>
              <a:off x="2111502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3225165" y="0"/>
                  </a:moveTo>
                  <a:lnTo>
                    <a:pt x="98679" y="0"/>
                  </a:lnTo>
                  <a:lnTo>
                    <a:pt x="60275" y="7756"/>
                  </a:lnTo>
                  <a:lnTo>
                    <a:pt x="28908" y="28908"/>
                  </a:lnTo>
                  <a:lnTo>
                    <a:pt x="7756" y="60275"/>
                  </a:lnTo>
                  <a:lnTo>
                    <a:pt x="0" y="98679"/>
                  </a:lnTo>
                  <a:lnTo>
                    <a:pt x="0" y="5116512"/>
                  </a:lnTo>
                  <a:lnTo>
                    <a:pt x="7756" y="5154895"/>
                  </a:lnTo>
                  <a:lnTo>
                    <a:pt x="28908" y="5186241"/>
                  </a:lnTo>
                  <a:lnTo>
                    <a:pt x="60275" y="5207377"/>
                  </a:lnTo>
                  <a:lnTo>
                    <a:pt x="98679" y="5215128"/>
                  </a:lnTo>
                  <a:lnTo>
                    <a:pt x="3225165" y="5215128"/>
                  </a:lnTo>
                  <a:lnTo>
                    <a:pt x="3263568" y="5207377"/>
                  </a:lnTo>
                  <a:lnTo>
                    <a:pt x="3294935" y="5186241"/>
                  </a:lnTo>
                  <a:lnTo>
                    <a:pt x="3316087" y="5154895"/>
                  </a:lnTo>
                  <a:lnTo>
                    <a:pt x="3323844" y="5116512"/>
                  </a:lnTo>
                  <a:lnTo>
                    <a:pt x="3323844" y="98679"/>
                  </a:lnTo>
                  <a:lnTo>
                    <a:pt x="3316087" y="60275"/>
                  </a:lnTo>
                  <a:lnTo>
                    <a:pt x="3294935" y="28908"/>
                  </a:lnTo>
                  <a:lnTo>
                    <a:pt x="3263568" y="7756"/>
                  </a:lnTo>
                  <a:lnTo>
                    <a:pt x="3225165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111502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0" y="98679"/>
                  </a:moveTo>
                  <a:lnTo>
                    <a:pt x="7756" y="60275"/>
                  </a:lnTo>
                  <a:lnTo>
                    <a:pt x="28908" y="28908"/>
                  </a:lnTo>
                  <a:lnTo>
                    <a:pt x="60275" y="7756"/>
                  </a:lnTo>
                  <a:lnTo>
                    <a:pt x="98679" y="0"/>
                  </a:lnTo>
                  <a:lnTo>
                    <a:pt x="3225165" y="0"/>
                  </a:lnTo>
                  <a:lnTo>
                    <a:pt x="3263568" y="7756"/>
                  </a:lnTo>
                  <a:lnTo>
                    <a:pt x="3294935" y="28908"/>
                  </a:lnTo>
                  <a:lnTo>
                    <a:pt x="3316087" y="60275"/>
                  </a:lnTo>
                  <a:lnTo>
                    <a:pt x="3323844" y="98679"/>
                  </a:lnTo>
                  <a:lnTo>
                    <a:pt x="3323844" y="5116512"/>
                  </a:lnTo>
                  <a:lnTo>
                    <a:pt x="3316087" y="5154895"/>
                  </a:lnTo>
                  <a:lnTo>
                    <a:pt x="3294935" y="5186241"/>
                  </a:lnTo>
                  <a:lnTo>
                    <a:pt x="3263568" y="5207377"/>
                  </a:lnTo>
                  <a:lnTo>
                    <a:pt x="3225165" y="5215128"/>
                  </a:lnTo>
                  <a:lnTo>
                    <a:pt x="98679" y="5215128"/>
                  </a:lnTo>
                  <a:lnTo>
                    <a:pt x="60275" y="5207377"/>
                  </a:lnTo>
                  <a:lnTo>
                    <a:pt x="28908" y="5186241"/>
                  </a:lnTo>
                  <a:lnTo>
                    <a:pt x="7756" y="5154895"/>
                  </a:lnTo>
                  <a:lnTo>
                    <a:pt x="0" y="5116512"/>
                  </a:lnTo>
                  <a:lnTo>
                    <a:pt x="0" y="9867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415920" y="2654934"/>
            <a:ext cx="2611120" cy="31197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Territorial</a:t>
            </a:r>
            <a:r>
              <a:rPr dirty="0" sz="215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Disputes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7400"/>
              </a:lnSpc>
              <a:spcBef>
                <a:spcPts val="969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territorial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disputes</a:t>
            </a:r>
            <a:r>
              <a:rPr dirty="0" sz="17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South China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Sea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involve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not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only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but also</a:t>
            </a:r>
            <a:r>
              <a:rPr dirty="0" sz="17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impact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00" spc="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calculus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across</a:t>
            </a:r>
            <a:r>
              <a:rPr dirty="0" sz="17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Asia,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India.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649467" y="2407920"/>
            <a:ext cx="3331845" cy="5222875"/>
            <a:chOff x="5649467" y="2407920"/>
            <a:chExt cx="3331845" cy="5222875"/>
          </a:xfrm>
        </p:grpSpPr>
        <p:sp>
          <p:nvSpPr>
            <p:cNvPr id="8" name="object 8" descr=""/>
            <p:cNvSpPr/>
            <p:nvPr/>
          </p:nvSpPr>
          <p:spPr>
            <a:xfrm>
              <a:off x="5653277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3225165" y="0"/>
                  </a:moveTo>
                  <a:lnTo>
                    <a:pt x="98679" y="0"/>
                  </a:lnTo>
                  <a:lnTo>
                    <a:pt x="60275" y="7756"/>
                  </a:lnTo>
                  <a:lnTo>
                    <a:pt x="28908" y="28908"/>
                  </a:lnTo>
                  <a:lnTo>
                    <a:pt x="7756" y="60275"/>
                  </a:lnTo>
                  <a:lnTo>
                    <a:pt x="0" y="98679"/>
                  </a:lnTo>
                  <a:lnTo>
                    <a:pt x="0" y="5116512"/>
                  </a:lnTo>
                  <a:lnTo>
                    <a:pt x="7756" y="5154895"/>
                  </a:lnTo>
                  <a:lnTo>
                    <a:pt x="28908" y="5186241"/>
                  </a:lnTo>
                  <a:lnTo>
                    <a:pt x="60275" y="5207377"/>
                  </a:lnTo>
                  <a:lnTo>
                    <a:pt x="98679" y="5215128"/>
                  </a:lnTo>
                  <a:lnTo>
                    <a:pt x="3225165" y="5215128"/>
                  </a:lnTo>
                  <a:lnTo>
                    <a:pt x="3263568" y="5207377"/>
                  </a:lnTo>
                  <a:lnTo>
                    <a:pt x="3294935" y="5186241"/>
                  </a:lnTo>
                  <a:lnTo>
                    <a:pt x="3316087" y="5154895"/>
                  </a:lnTo>
                  <a:lnTo>
                    <a:pt x="3323844" y="5116512"/>
                  </a:lnTo>
                  <a:lnTo>
                    <a:pt x="3323844" y="98679"/>
                  </a:lnTo>
                  <a:lnTo>
                    <a:pt x="3316087" y="60275"/>
                  </a:lnTo>
                  <a:lnTo>
                    <a:pt x="3294935" y="28908"/>
                  </a:lnTo>
                  <a:lnTo>
                    <a:pt x="3263568" y="7756"/>
                  </a:lnTo>
                  <a:lnTo>
                    <a:pt x="3225165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653277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0" y="98679"/>
                  </a:moveTo>
                  <a:lnTo>
                    <a:pt x="7756" y="60275"/>
                  </a:lnTo>
                  <a:lnTo>
                    <a:pt x="28908" y="28908"/>
                  </a:lnTo>
                  <a:lnTo>
                    <a:pt x="60275" y="7756"/>
                  </a:lnTo>
                  <a:lnTo>
                    <a:pt x="98679" y="0"/>
                  </a:lnTo>
                  <a:lnTo>
                    <a:pt x="3225165" y="0"/>
                  </a:lnTo>
                  <a:lnTo>
                    <a:pt x="3263568" y="7756"/>
                  </a:lnTo>
                  <a:lnTo>
                    <a:pt x="3294935" y="28908"/>
                  </a:lnTo>
                  <a:lnTo>
                    <a:pt x="3316087" y="60275"/>
                  </a:lnTo>
                  <a:lnTo>
                    <a:pt x="3323844" y="98679"/>
                  </a:lnTo>
                  <a:lnTo>
                    <a:pt x="3323844" y="5116512"/>
                  </a:lnTo>
                  <a:lnTo>
                    <a:pt x="3316087" y="5154895"/>
                  </a:lnTo>
                  <a:lnTo>
                    <a:pt x="3294935" y="5186241"/>
                  </a:lnTo>
                  <a:lnTo>
                    <a:pt x="3263568" y="5207377"/>
                  </a:lnTo>
                  <a:lnTo>
                    <a:pt x="3225165" y="5215128"/>
                  </a:lnTo>
                  <a:lnTo>
                    <a:pt x="98679" y="5215128"/>
                  </a:lnTo>
                  <a:lnTo>
                    <a:pt x="60275" y="5207377"/>
                  </a:lnTo>
                  <a:lnTo>
                    <a:pt x="28908" y="5186241"/>
                  </a:lnTo>
                  <a:lnTo>
                    <a:pt x="7756" y="5154895"/>
                  </a:lnTo>
                  <a:lnTo>
                    <a:pt x="0" y="5116512"/>
                  </a:lnTo>
                  <a:lnTo>
                    <a:pt x="0" y="9867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959221" y="2654934"/>
            <a:ext cx="2630805" cy="3462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7695">
              <a:lnSpc>
                <a:spcPts val="2700"/>
              </a:lnSpc>
              <a:spcBef>
                <a:spcPts val="10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Shared</a:t>
            </a:r>
            <a:r>
              <a:rPr dirty="0" sz="215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Maritime Security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7400"/>
              </a:lnSpc>
              <a:spcBef>
                <a:spcPts val="855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00" spc="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disputes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present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litmus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test</a:t>
            </a:r>
            <a:r>
              <a:rPr dirty="0" sz="170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cohesion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divergence</a:t>
            </a:r>
            <a:r>
              <a:rPr dirty="0" sz="1700" spc="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Asian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coalitions,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nations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navigate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maritime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00" spc="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00" spc="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00" spc="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interests.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192768" y="2407920"/>
            <a:ext cx="3331845" cy="5222875"/>
            <a:chOff x="9192768" y="2407920"/>
            <a:chExt cx="3331845" cy="5222875"/>
          </a:xfrm>
        </p:grpSpPr>
        <p:sp>
          <p:nvSpPr>
            <p:cNvPr id="12" name="object 12" descr=""/>
            <p:cNvSpPr/>
            <p:nvPr/>
          </p:nvSpPr>
          <p:spPr>
            <a:xfrm>
              <a:off x="9196578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3225165" y="0"/>
                  </a:moveTo>
                  <a:lnTo>
                    <a:pt x="98678" y="0"/>
                  </a:lnTo>
                  <a:lnTo>
                    <a:pt x="60275" y="7756"/>
                  </a:lnTo>
                  <a:lnTo>
                    <a:pt x="28908" y="28908"/>
                  </a:lnTo>
                  <a:lnTo>
                    <a:pt x="7756" y="60275"/>
                  </a:lnTo>
                  <a:lnTo>
                    <a:pt x="0" y="98679"/>
                  </a:lnTo>
                  <a:lnTo>
                    <a:pt x="0" y="5116512"/>
                  </a:lnTo>
                  <a:lnTo>
                    <a:pt x="7756" y="5154895"/>
                  </a:lnTo>
                  <a:lnTo>
                    <a:pt x="28908" y="5186241"/>
                  </a:lnTo>
                  <a:lnTo>
                    <a:pt x="60275" y="5207377"/>
                  </a:lnTo>
                  <a:lnTo>
                    <a:pt x="98678" y="5215128"/>
                  </a:lnTo>
                  <a:lnTo>
                    <a:pt x="3225165" y="5215128"/>
                  </a:lnTo>
                  <a:lnTo>
                    <a:pt x="3263568" y="5207377"/>
                  </a:lnTo>
                  <a:lnTo>
                    <a:pt x="3294935" y="5186241"/>
                  </a:lnTo>
                  <a:lnTo>
                    <a:pt x="3316087" y="5154895"/>
                  </a:lnTo>
                  <a:lnTo>
                    <a:pt x="3323844" y="5116512"/>
                  </a:lnTo>
                  <a:lnTo>
                    <a:pt x="3323844" y="98679"/>
                  </a:lnTo>
                  <a:lnTo>
                    <a:pt x="3316087" y="60275"/>
                  </a:lnTo>
                  <a:lnTo>
                    <a:pt x="3294935" y="28908"/>
                  </a:lnTo>
                  <a:lnTo>
                    <a:pt x="3263568" y="7756"/>
                  </a:lnTo>
                  <a:lnTo>
                    <a:pt x="3225165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96578" y="2411730"/>
              <a:ext cx="3324225" cy="5215255"/>
            </a:xfrm>
            <a:custGeom>
              <a:avLst/>
              <a:gdLst/>
              <a:ahLst/>
              <a:cxnLst/>
              <a:rect l="l" t="t" r="r" b="b"/>
              <a:pathLst>
                <a:path w="3324225" h="5215255">
                  <a:moveTo>
                    <a:pt x="0" y="98679"/>
                  </a:moveTo>
                  <a:lnTo>
                    <a:pt x="7756" y="60275"/>
                  </a:lnTo>
                  <a:lnTo>
                    <a:pt x="28908" y="28908"/>
                  </a:lnTo>
                  <a:lnTo>
                    <a:pt x="60275" y="7756"/>
                  </a:lnTo>
                  <a:lnTo>
                    <a:pt x="98678" y="0"/>
                  </a:lnTo>
                  <a:lnTo>
                    <a:pt x="3225165" y="0"/>
                  </a:lnTo>
                  <a:lnTo>
                    <a:pt x="3263568" y="7756"/>
                  </a:lnTo>
                  <a:lnTo>
                    <a:pt x="3294935" y="28908"/>
                  </a:lnTo>
                  <a:lnTo>
                    <a:pt x="3316087" y="60275"/>
                  </a:lnTo>
                  <a:lnTo>
                    <a:pt x="3323844" y="98679"/>
                  </a:lnTo>
                  <a:lnTo>
                    <a:pt x="3323844" y="5116512"/>
                  </a:lnTo>
                  <a:lnTo>
                    <a:pt x="3316087" y="5154895"/>
                  </a:lnTo>
                  <a:lnTo>
                    <a:pt x="3294935" y="5186241"/>
                  </a:lnTo>
                  <a:lnTo>
                    <a:pt x="3263568" y="5207377"/>
                  </a:lnTo>
                  <a:lnTo>
                    <a:pt x="3225165" y="5215128"/>
                  </a:lnTo>
                  <a:lnTo>
                    <a:pt x="98678" y="5215128"/>
                  </a:lnTo>
                  <a:lnTo>
                    <a:pt x="60275" y="5207377"/>
                  </a:lnTo>
                  <a:lnTo>
                    <a:pt x="28908" y="5186241"/>
                  </a:lnTo>
                  <a:lnTo>
                    <a:pt x="7756" y="5154895"/>
                  </a:lnTo>
                  <a:lnTo>
                    <a:pt x="0" y="5116512"/>
                  </a:lnTo>
                  <a:lnTo>
                    <a:pt x="0" y="9867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9502520" y="2654934"/>
            <a:ext cx="2684145" cy="5114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46430">
              <a:lnSpc>
                <a:spcPts val="2700"/>
              </a:lnSpc>
              <a:spcBef>
                <a:spcPts val="10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China's</a:t>
            </a:r>
            <a:r>
              <a:rPr dirty="0" sz="2150" spc="-1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Assertive Claims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7499"/>
              </a:lnSpc>
              <a:spcBef>
                <a:spcPts val="855"/>
              </a:spcBef>
            </a:pP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Examining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interplay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South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Sea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prospects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prospects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Asian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00" spc="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conflicts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sheds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light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0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how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such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as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China,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India,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others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manoeuvre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00" spc="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3B3939"/>
                </a:solidFill>
                <a:latin typeface="Arial"/>
                <a:cs typeface="Arial"/>
              </a:rPr>
              <a:t>this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00" spc="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chessboard,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influencing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00" spc="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delicate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00" spc="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0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00" spc="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502520" y="7809686"/>
            <a:ext cx="10991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10">
                <a:solidFill>
                  <a:srgbClr val="3B3939"/>
                </a:solidFill>
                <a:latin typeface="Arial"/>
                <a:cs typeface="Arial"/>
              </a:rPr>
              <a:t>contention.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961844"/>
            <a:ext cx="10109835" cy="13919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Navigating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/>
              <a:t>Complexities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/>
              <a:t>the </a:t>
            </a:r>
            <a:r>
              <a:rPr dirty="0" spc="-10"/>
              <a:t>Indo- Indo-Pacific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790188"/>
            <a:ext cx="10563225" cy="2482850"/>
            <a:chOff x="2034539" y="3790188"/>
            <a:chExt cx="10563225" cy="248285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793998"/>
              <a:ext cx="10555605" cy="2475230"/>
            </a:xfrm>
            <a:custGeom>
              <a:avLst/>
              <a:gdLst/>
              <a:ahLst/>
              <a:cxnLst/>
              <a:rect l="l" t="t" r="r" b="b"/>
              <a:pathLst>
                <a:path w="10555605" h="247522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48"/>
                  </a:lnTo>
                  <a:lnTo>
                    <a:pt x="10525918" y="29257"/>
                  </a:lnTo>
                  <a:lnTo>
                    <a:pt x="10547357" y="61025"/>
                  </a:lnTo>
                  <a:lnTo>
                    <a:pt x="10555224" y="99949"/>
                  </a:lnTo>
                  <a:lnTo>
                    <a:pt x="10555224" y="2375027"/>
                  </a:lnTo>
                  <a:lnTo>
                    <a:pt x="10547357" y="2413950"/>
                  </a:lnTo>
                  <a:lnTo>
                    <a:pt x="10525918" y="2445718"/>
                  </a:lnTo>
                  <a:lnTo>
                    <a:pt x="10494144" y="2467127"/>
                  </a:lnTo>
                  <a:lnTo>
                    <a:pt x="10455275" y="2474976"/>
                  </a:lnTo>
                  <a:lnTo>
                    <a:pt x="99949" y="2474976"/>
                  </a:lnTo>
                  <a:lnTo>
                    <a:pt x="61025" y="2467127"/>
                  </a:lnTo>
                  <a:lnTo>
                    <a:pt x="29257" y="2445718"/>
                  </a:lnTo>
                  <a:lnTo>
                    <a:pt x="7848" y="2413950"/>
                  </a:lnTo>
                  <a:lnTo>
                    <a:pt x="0" y="2375027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3800856"/>
              <a:ext cx="10540365" cy="615950"/>
            </a:xfrm>
            <a:custGeom>
              <a:avLst/>
              <a:gdLst/>
              <a:ahLst/>
              <a:cxnLst/>
              <a:rect l="l" t="t" r="r" b="b"/>
              <a:pathLst>
                <a:path w="10540365" h="615950">
                  <a:moveTo>
                    <a:pt x="10539984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10539984" y="615696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045207" y="5030723"/>
            <a:ext cx="10540365" cy="615950"/>
          </a:xfrm>
          <a:custGeom>
            <a:avLst/>
            <a:gdLst/>
            <a:ahLst/>
            <a:cxnLst/>
            <a:rect l="l" t="t" r="r" b="b"/>
            <a:pathLst>
              <a:path w="10540365" h="615950">
                <a:moveTo>
                  <a:pt x="10539984" y="0"/>
                </a:moveTo>
                <a:lnTo>
                  <a:pt x="0" y="0"/>
                </a:lnTo>
                <a:lnTo>
                  <a:pt x="0" y="615695"/>
                </a:lnTo>
                <a:lnTo>
                  <a:pt x="10539984" y="615695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030607" y="3849194"/>
          <a:ext cx="10647045" cy="241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67555"/>
                <a:gridCol w="5988050"/>
              </a:tblGrid>
              <a:tr h="561340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Cooperation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6002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743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Competition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6002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1404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Maintaining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prosperity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7430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Countering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China's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influence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Upholding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rules-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approach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7430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Adapting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shifting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power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dynamics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Promoting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democratic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principles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7430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Ensuring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peaceful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stability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2063" y="2727705"/>
            <a:ext cx="5544185" cy="2788920"/>
          </a:xfrm>
          <a:prstGeom prst="rect"/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ts val="5500"/>
              </a:lnSpc>
              <a:spcBef>
                <a:spcPts val="80"/>
              </a:spcBef>
            </a:pPr>
            <a:r>
              <a:rPr dirty="0" spc="-25"/>
              <a:t>Political</a:t>
            </a:r>
            <a:r>
              <a:rPr dirty="0" spc="-275"/>
              <a:t> </a:t>
            </a:r>
            <a:r>
              <a:rPr dirty="0"/>
              <a:t>Alliances</a:t>
            </a:r>
            <a:r>
              <a:rPr dirty="0" spc="-25"/>
              <a:t> and </a:t>
            </a:r>
            <a:r>
              <a:rPr dirty="0"/>
              <a:t>Diplomatic</a:t>
            </a:r>
            <a:r>
              <a:rPr dirty="0" spc="-70"/>
              <a:t> </a:t>
            </a:r>
            <a:r>
              <a:rPr dirty="0" spc="-10"/>
              <a:t>Initiatives: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Japan's</a:t>
            </a:r>
            <a:r>
              <a:rPr dirty="0" spc="-75"/>
              <a:t> </a:t>
            </a:r>
            <a:r>
              <a:rPr dirty="0"/>
              <a:t>Role</a:t>
            </a:r>
            <a:r>
              <a:rPr dirty="0" spc="-70"/>
              <a:t> </a:t>
            </a:r>
            <a:r>
              <a:rPr dirty="0"/>
              <a:t>in</a:t>
            </a:r>
            <a:r>
              <a:rPr dirty="0" spc="-305"/>
              <a:t> </a:t>
            </a:r>
            <a:r>
              <a:rPr dirty="0" spc="-10"/>
              <a:t>Asian</a:t>
            </a: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/>
              <a:t>Coalition</a:t>
            </a:r>
            <a:r>
              <a:rPr dirty="0" spc="-55"/>
              <a:t> </a:t>
            </a:r>
            <a:r>
              <a:rPr dirty="0" spc="-10"/>
              <a:t>Formation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1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Japan's</a:t>
            </a:r>
            <a:r>
              <a:rPr dirty="0" spc="-135"/>
              <a:t> </a:t>
            </a:r>
            <a:r>
              <a:rPr dirty="0"/>
              <a:t>Proactive</a:t>
            </a:r>
            <a:r>
              <a:rPr dirty="0" spc="-150"/>
              <a:t> </a:t>
            </a:r>
            <a:r>
              <a:rPr dirty="0" spc="-10"/>
              <a:t>Diplomacy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361766"/>
            <a:ext cx="209423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Sino-US</a:t>
            </a:r>
            <a:r>
              <a:rPr dirty="0" sz="2150" spc="7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Rivalries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915207"/>
            <a:ext cx="2861945" cy="200596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diplomacy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shaped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tensions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landscape.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361766"/>
            <a:ext cx="2287905" cy="702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Relationships</a:t>
            </a:r>
            <a:r>
              <a:rPr dirty="0" sz="2150" spc="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with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Neighbors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262425"/>
            <a:ext cx="2954020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initiatives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reveal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nuances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neighboring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states,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both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361766"/>
            <a:ext cx="2164080" cy="702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Pursuit</a:t>
            </a:r>
            <a:r>
              <a:rPr dirty="0" sz="2150" spc="7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of</a:t>
            </a:r>
            <a:r>
              <a:rPr dirty="0" sz="2150" spc="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Shared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Objectives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62425"/>
            <a:ext cx="2676525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diplomacy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aims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cultivate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strategic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partnerships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align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other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pursue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 objectives.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772604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Evolving</a:t>
            </a:r>
            <a:r>
              <a:rPr dirty="0" spc="-45"/>
              <a:t> </a:t>
            </a:r>
            <a:r>
              <a:rPr dirty="0" spc="-10"/>
              <a:t>Japan-</a:t>
            </a:r>
            <a:r>
              <a:rPr dirty="0"/>
              <a:t>China</a:t>
            </a:r>
            <a:r>
              <a:rPr dirty="0" spc="-10"/>
              <a:t> Relations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32486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255266"/>
            <a:ext cx="713676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Tensions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-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Disputes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maritime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territories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radioactive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water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disposal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detention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citizens.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13867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069207"/>
            <a:ext cx="748347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Efforts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to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Mend</a:t>
            </a:r>
            <a:r>
              <a:rPr dirty="0" sz="2150" spc="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Ties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November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2023,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Japanese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visited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improve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improve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frayed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bilateral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relationship.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595248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5883021"/>
            <a:ext cx="719772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Potential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Closer</a:t>
            </a:r>
            <a:r>
              <a:rPr dirty="0" sz="2150" spc="-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Ties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perceived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decline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Pacific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drive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form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closer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alliance.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538986"/>
            <a:ext cx="914971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Japan's</a:t>
            </a:r>
            <a:r>
              <a:rPr dirty="0" spc="-20"/>
              <a:t> </a:t>
            </a:r>
            <a:r>
              <a:rPr dirty="0"/>
              <a:t>Evolving</a:t>
            </a:r>
            <a:r>
              <a:rPr dirty="0" spc="-55"/>
              <a:t> </a:t>
            </a:r>
            <a:r>
              <a:rPr dirty="0"/>
              <a:t>Military</a:t>
            </a:r>
            <a:r>
              <a:rPr dirty="0" spc="-35"/>
              <a:t> </a:t>
            </a:r>
            <a:r>
              <a:rPr dirty="0" spc="-10"/>
              <a:t>Capabilities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923032"/>
            <a:ext cx="508000" cy="508000"/>
            <a:chOff x="2034539" y="2923032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2981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2939618"/>
            <a:ext cx="3996054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Expanding</a:t>
            </a:r>
            <a:r>
              <a:rPr dirty="0" sz="2150" spc="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Military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Role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now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allowing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soldiers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stationed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outside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borders,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signaling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posture.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423404" y="2923032"/>
            <a:ext cx="508000" cy="508000"/>
            <a:chOff x="7423404" y="2923032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7427214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3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427214" y="2926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577455" y="2981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27821" y="2939618"/>
            <a:ext cx="4113529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Advanced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Weapons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Development</a:t>
            </a:r>
            <a:endParaRPr sz="2150">
              <a:latin typeface="Trebuchet MS"/>
              <a:cs typeface="Trebuchet MS"/>
            </a:endParaRPr>
          </a:p>
          <a:p>
            <a:pPr marL="12700" marR="1193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developed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cutting-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edge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technologies,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including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hypersonic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unmanned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underwater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vehicles.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034539" y="5209032"/>
            <a:ext cx="508000" cy="508000"/>
            <a:chOff x="2034539" y="5209032"/>
            <a:chExt cx="50800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2038349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038349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2188591" y="5267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838957" y="5225922"/>
            <a:ext cx="4243070" cy="18097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Removal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Weapons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Export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Ban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2014,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lifted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longstanding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ban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exports,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further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bolstering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bolstering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industrial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capabilities. capabilities.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7423404" y="5209032"/>
            <a:ext cx="508000" cy="508000"/>
            <a:chOff x="7423404" y="5209032"/>
            <a:chExt cx="508000" cy="508000"/>
          </a:xfrm>
        </p:grpSpPr>
        <p:sp>
          <p:nvSpPr>
            <p:cNvPr id="19" name="object 19" descr=""/>
            <p:cNvSpPr/>
            <p:nvPr/>
          </p:nvSpPr>
          <p:spPr>
            <a:xfrm>
              <a:off x="7427214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2"/>
                  </a:lnTo>
                  <a:lnTo>
                    <a:pt x="499871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427214" y="5212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8"/>
                  </a:lnTo>
                  <a:lnTo>
                    <a:pt x="499871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577455" y="52677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4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227821" y="5225922"/>
            <a:ext cx="4405630" cy="18097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Potential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Rapid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Military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Buildup</a:t>
            </a:r>
            <a:endParaRPr sz="2150">
              <a:latin typeface="Trebuchet MS"/>
              <a:cs typeface="Trebuchet MS"/>
            </a:endParaRPr>
          </a:p>
          <a:p>
            <a:pPr marL="12700" marR="203835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Experts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suggest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ability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ability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quickly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transform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itself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chooses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so. so.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1030605"/>
            <a:ext cx="900303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The</a:t>
            </a:r>
            <a:r>
              <a:rPr dirty="0" spc="-25"/>
              <a:t> </a:t>
            </a:r>
            <a:r>
              <a:rPr dirty="0"/>
              <a:t>Importance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5"/>
              <a:t> </a:t>
            </a:r>
            <a:r>
              <a:rPr dirty="0"/>
              <a:t>Japan</a:t>
            </a:r>
            <a:r>
              <a:rPr dirty="0" spc="-30"/>
              <a:t> </a:t>
            </a:r>
            <a:r>
              <a:rPr dirty="0"/>
              <a:t>for</a:t>
            </a:r>
            <a:r>
              <a:rPr dirty="0" spc="-25"/>
              <a:t> </a:t>
            </a:r>
            <a:r>
              <a:rPr dirty="0"/>
              <a:t>US</a:t>
            </a:r>
            <a:r>
              <a:rPr dirty="0" spc="-5"/>
              <a:t> </a:t>
            </a:r>
            <a:r>
              <a:rPr dirty="0" spc="-25"/>
              <a:t>and </a:t>
            </a:r>
            <a:r>
              <a:rPr dirty="0" spc="-10"/>
              <a:t>Europe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830580" y="2747772"/>
            <a:ext cx="4549140" cy="2628900"/>
            <a:chOff x="830580" y="2747772"/>
            <a:chExt cx="4549140" cy="2628900"/>
          </a:xfrm>
        </p:grpSpPr>
        <p:sp>
          <p:nvSpPr>
            <p:cNvPr id="5" name="object 5" descr=""/>
            <p:cNvSpPr/>
            <p:nvPr/>
          </p:nvSpPr>
          <p:spPr>
            <a:xfrm>
              <a:off x="834390" y="2751582"/>
              <a:ext cx="4541520" cy="2621280"/>
            </a:xfrm>
            <a:custGeom>
              <a:avLst/>
              <a:gdLst/>
              <a:ahLst/>
              <a:cxnLst/>
              <a:rect l="l" t="t" r="r" b="b"/>
              <a:pathLst>
                <a:path w="4541520" h="2621279">
                  <a:moveTo>
                    <a:pt x="4441444" y="0"/>
                  </a:moveTo>
                  <a:lnTo>
                    <a:pt x="100025" y="0"/>
                  </a:lnTo>
                  <a:lnTo>
                    <a:pt x="61089" y="7868"/>
                  </a:lnTo>
                  <a:lnTo>
                    <a:pt x="29295" y="29321"/>
                  </a:lnTo>
                  <a:lnTo>
                    <a:pt x="7860" y="61132"/>
                  </a:lnTo>
                  <a:lnTo>
                    <a:pt x="0" y="100075"/>
                  </a:lnTo>
                  <a:lnTo>
                    <a:pt x="0" y="2521204"/>
                  </a:lnTo>
                  <a:lnTo>
                    <a:pt x="7860" y="2560147"/>
                  </a:lnTo>
                  <a:lnTo>
                    <a:pt x="29295" y="2591958"/>
                  </a:lnTo>
                  <a:lnTo>
                    <a:pt x="61089" y="2613411"/>
                  </a:lnTo>
                  <a:lnTo>
                    <a:pt x="100025" y="2621279"/>
                  </a:lnTo>
                  <a:lnTo>
                    <a:pt x="4441444" y="2621279"/>
                  </a:lnTo>
                  <a:lnTo>
                    <a:pt x="4480387" y="2613411"/>
                  </a:lnTo>
                  <a:lnTo>
                    <a:pt x="4512198" y="2591958"/>
                  </a:lnTo>
                  <a:lnTo>
                    <a:pt x="4533651" y="2560147"/>
                  </a:lnTo>
                  <a:lnTo>
                    <a:pt x="4541520" y="2521204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34390" y="2751582"/>
              <a:ext cx="4541520" cy="2621280"/>
            </a:xfrm>
            <a:custGeom>
              <a:avLst/>
              <a:gdLst/>
              <a:ahLst/>
              <a:cxnLst/>
              <a:rect l="l" t="t" r="r" b="b"/>
              <a:pathLst>
                <a:path w="4541520" h="2621279">
                  <a:moveTo>
                    <a:pt x="0" y="100075"/>
                  </a:moveTo>
                  <a:lnTo>
                    <a:pt x="7860" y="61132"/>
                  </a:lnTo>
                  <a:lnTo>
                    <a:pt x="29295" y="29321"/>
                  </a:lnTo>
                  <a:lnTo>
                    <a:pt x="61089" y="7868"/>
                  </a:lnTo>
                  <a:lnTo>
                    <a:pt x="10002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521204"/>
                  </a:lnTo>
                  <a:lnTo>
                    <a:pt x="4533651" y="2560147"/>
                  </a:lnTo>
                  <a:lnTo>
                    <a:pt x="4512198" y="2591958"/>
                  </a:lnTo>
                  <a:lnTo>
                    <a:pt x="4480387" y="2613411"/>
                  </a:lnTo>
                  <a:lnTo>
                    <a:pt x="4441444" y="2621279"/>
                  </a:lnTo>
                  <a:lnTo>
                    <a:pt x="100025" y="2621279"/>
                  </a:lnTo>
                  <a:lnTo>
                    <a:pt x="61089" y="2613411"/>
                  </a:lnTo>
                  <a:lnTo>
                    <a:pt x="29295" y="2591958"/>
                  </a:lnTo>
                  <a:lnTo>
                    <a:pt x="7860" y="2560147"/>
                  </a:lnTo>
                  <a:lnTo>
                    <a:pt x="0" y="2521204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41882" y="2995041"/>
            <a:ext cx="387350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Countering</a:t>
            </a:r>
            <a:r>
              <a:rPr dirty="0" sz="2150" spc="1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China's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 Ambitions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Europe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efforts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efforts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build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bloc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594603" y="2747772"/>
            <a:ext cx="4549140" cy="2628900"/>
            <a:chOff x="5594603" y="2747772"/>
            <a:chExt cx="4549140" cy="2628900"/>
          </a:xfrm>
        </p:grpSpPr>
        <p:sp>
          <p:nvSpPr>
            <p:cNvPr id="9" name="object 9" descr=""/>
            <p:cNvSpPr/>
            <p:nvPr/>
          </p:nvSpPr>
          <p:spPr>
            <a:xfrm>
              <a:off x="5598413" y="2751582"/>
              <a:ext cx="4541520" cy="2621280"/>
            </a:xfrm>
            <a:custGeom>
              <a:avLst/>
              <a:gdLst/>
              <a:ahLst/>
              <a:cxnLst/>
              <a:rect l="l" t="t" r="r" b="b"/>
              <a:pathLst>
                <a:path w="4541520" h="2621279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521204"/>
                  </a:lnTo>
                  <a:lnTo>
                    <a:pt x="7868" y="2560147"/>
                  </a:lnTo>
                  <a:lnTo>
                    <a:pt x="29321" y="2591958"/>
                  </a:lnTo>
                  <a:lnTo>
                    <a:pt x="61132" y="2613411"/>
                  </a:lnTo>
                  <a:lnTo>
                    <a:pt x="100075" y="2621279"/>
                  </a:lnTo>
                  <a:lnTo>
                    <a:pt x="4441444" y="2621279"/>
                  </a:lnTo>
                  <a:lnTo>
                    <a:pt x="4480387" y="2613411"/>
                  </a:lnTo>
                  <a:lnTo>
                    <a:pt x="4512198" y="2591958"/>
                  </a:lnTo>
                  <a:lnTo>
                    <a:pt x="4533651" y="2560147"/>
                  </a:lnTo>
                  <a:lnTo>
                    <a:pt x="4541520" y="2521204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598413" y="2751582"/>
              <a:ext cx="4541520" cy="2621280"/>
            </a:xfrm>
            <a:custGeom>
              <a:avLst/>
              <a:gdLst/>
              <a:ahLst/>
              <a:cxnLst/>
              <a:rect l="l" t="t" r="r" b="b"/>
              <a:pathLst>
                <a:path w="4541520" h="2621279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521204"/>
                  </a:lnTo>
                  <a:lnTo>
                    <a:pt x="4533651" y="2560147"/>
                  </a:lnTo>
                  <a:lnTo>
                    <a:pt x="4512198" y="2591958"/>
                  </a:lnTo>
                  <a:lnTo>
                    <a:pt x="4480387" y="2613411"/>
                  </a:lnTo>
                  <a:lnTo>
                    <a:pt x="4441444" y="2621279"/>
                  </a:lnTo>
                  <a:lnTo>
                    <a:pt x="100075" y="2621279"/>
                  </a:lnTo>
                  <a:lnTo>
                    <a:pt x="61132" y="2613411"/>
                  </a:lnTo>
                  <a:lnTo>
                    <a:pt x="29321" y="2591958"/>
                  </a:lnTo>
                  <a:lnTo>
                    <a:pt x="7868" y="2560147"/>
                  </a:lnTo>
                  <a:lnTo>
                    <a:pt x="0" y="2521204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906515" y="2995041"/>
            <a:ext cx="3747135" cy="21570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28067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Reliable</a:t>
            </a:r>
            <a:r>
              <a:rPr dirty="0" sz="2150" spc="-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Partner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Regional Security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capabilities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willingness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operations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valuable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partner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Europe.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30580" y="5590032"/>
            <a:ext cx="9313545" cy="1615440"/>
            <a:chOff x="830580" y="5590032"/>
            <a:chExt cx="9313545" cy="1615440"/>
          </a:xfrm>
        </p:grpSpPr>
        <p:sp>
          <p:nvSpPr>
            <p:cNvPr id="13" name="object 13" descr=""/>
            <p:cNvSpPr/>
            <p:nvPr/>
          </p:nvSpPr>
          <p:spPr>
            <a:xfrm>
              <a:off x="834390" y="5593842"/>
              <a:ext cx="9305925" cy="1607820"/>
            </a:xfrm>
            <a:custGeom>
              <a:avLst/>
              <a:gdLst/>
              <a:ahLst/>
              <a:cxnLst/>
              <a:rect l="l" t="t" r="r" b="b"/>
              <a:pathLst>
                <a:path w="9305925" h="1607820">
                  <a:moveTo>
                    <a:pt x="9205467" y="0"/>
                  </a:moveTo>
                  <a:lnTo>
                    <a:pt x="100063" y="0"/>
                  </a:lnTo>
                  <a:lnTo>
                    <a:pt x="61116" y="7868"/>
                  </a:lnTo>
                  <a:lnTo>
                    <a:pt x="29310" y="29321"/>
                  </a:lnTo>
                  <a:lnTo>
                    <a:pt x="7864" y="61132"/>
                  </a:lnTo>
                  <a:lnTo>
                    <a:pt x="0" y="100075"/>
                  </a:lnTo>
                  <a:lnTo>
                    <a:pt x="0" y="1507756"/>
                  </a:lnTo>
                  <a:lnTo>
                    <a:pt x="7864" y="1546703"/>
                  </a:lnTo>
                  <a:lnTo>
                    <a:pt x="29310" y="1578509"/>
                  </a:lnTo>
                  <a:lnTo>
                    <a:pt x="61116" y="1599955"/>
                  </a:lnTo>
                  <a:lnTo>
                    <a:pt x="100063" y="1607819"/>
                  </a:lnTo>
                  <a:lnTo>
                    <a:pt x="9205467" y="1607819"/>
                  </a:lnTo>
                  <a:lnTo>
                    <a:pt x="9244411" y="1599955"/>
                  </a:lnTo>
                  <a:lnTo>
                    <a:pt x="9276222" y="1578509"/>
                  </a:lnTo>
                  <a:lnTo>
                    <a:pt x="9297675" y="1546703"/>
                  </a:lnTo>
                  <a:lnTo>
                    <a:pt x="9305543" y="1507756"/>
                  </a:lnTo>
                  <a:lnTo>
                    <a:pt x="9305543" y="100075"/>
                  </a:lnTo>
                  <a:lnTo>
                    <a:pt x="9297675" y="61132"/>
                  </a:lnTo>
                  <a:lnTo>
                    <a:pt x="9276222" y="29321"/>
                  </a:lnTo>
                  <a:lnTo>
                    <a:pt x="9244411" y="7868"/>
                  </a:lnTo>
                  <a:lnTo>
                    <a:pt x="920546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34390" y="5593842"/>
              <a:ext cx="9305925" cy="1607820"/>
            </a:xfrm>
            <a:custGeom>
              <a:avLst/>
              <a:gdLst/>
              <a:ahLst/>
              <a:cxnLst/>
              <a:rect l="l" t="t" r="r" b="b"/>
              <a:pathLst>
                <a:path w="9305925" h="1607820">
                  <a:moveTo>
                    <a:pt x="0" y="100075"/>
                  </a:moveTo>
                  <a:lnTo>
                    <a:pt x="7864" y="61132"/>
                  </a:lnTo>
                  <a:lnTo>
                    <a:pt x="29310" y="29321"/>
                  </a:lnTo>
                  <a:lnTo>
                    <a:pt x="61116" y="7868"/>
                  </a:lnTo>
                  <a:lnTo>
                    <a:pt x="100063" y="0"/>
                  </a:lnTo>
                  <a:lnTo>
                    <a:pt x="9205467" y="0"/>
                  </a:lnTo>
                  <a:lnTo>
                    <a:pt x="9244411" y="7868"/>
                  </a:lnTo>
                  <a:lnTo>
                    <a:pt x="9276222" y="29321"/>
                  </a:lnTo>
                  <a:lnTo>
                    <a:pt x="9297675" y="61132"/>
                  </a:lnTo>
                  <a:lnTo>
                    <a:pt x="9305543" y="100075"/>
                  </a:lnTo>
                  <a:lnTo>
                    <a:pt x="9305543" y="1507756"/>
                  </a:lnTo>
                  <a:lnTo>
                    <a:pt x="9297675" y="1546703"/>
                  </a:lnTo>
                  <a:lnTo>
                    <a:pt x="9276222" y="1578509"/>
                  </a:lnTo>
                  <a:lnTo>
                    <a:pt x="9244411" y="1599955"/>
                  </a:lnTo>
                  <a:lnTo>
                    <a:pt x="9205467" y="1607819"/>
                  </a:lnTo>
                  <a:lnTo>
                    <a:pt x="100063" y="1607819"/>
                  </a:lnTo>
                  <a:lnTo>
                    <a:pt x="61116" y="1599955"/>
                  </a:lnTo>
                  <a:lnTo>
                    <a:pt x="29310" y="1578509"/>
                  </a:lnTo>
                  <a:lnTo>
                    <a:pt x="7864" y="1546703"/>
                  </a:lnTo>
                  <a:lnTo>
                    <a:pt x="0" y="1507756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141882" y="5837935"/>
            <a:ext cx="837184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Balancing</a:t>
            </a:r>
            <a:r>
              <a:rPr dirty="0" sz="2150" spc="1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Geopolitical</a:t>
            </a:r>
            <a:r>
              <a:rPr dirty="0" sz="215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Alignments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various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Europe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allegiance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Western-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order.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14630400" cy="8231505"/>
          </a:xfrm>
          <a:custGeom>
            <a:avLst/>
            <a:gdLst/>
            <a:ahLst/>
            <a:cxnLst/>
            <a:rect l="l" t="t" r="r" b="b"/>
            <a:pathLst>
              <a:path w="14630400" h="8231505">
                <a:moveTo>
                  <a:pt x="14630400" y="0"/>
                </a:moveTo>
                <a:lnTo>
                  <a:pt x="0" y="0"/>
                </a:lnTo>
                <a:lnTo>
                  <a:pt x="0" y="8231124"/>
                </a:lnTo>
                <a:lnTo>
                  <a:pt x="14630400" y="8231124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7491" y="602742"/>
            <a:ext cx="8398510" cy="1375410"/>
          </a:xfrm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30"/>
              </a:spcBef>
              <a:tabLst>
                <a:tab pos="1079500" algn="l"/>
              </a:tabLst>
            </a:pPr>
            <a:r>
              <a:rPr dirty="0"/>
              <a:t>Navigating</a:t>
            </a:r>
            <a:r>
              <a:rPr dirty="0" spc="-80"/>
              <a:t> </a:t>
            </a:r>
            <a:r>
              <a:rPr dirty="0"/>
              <a:t>Historical,</a:t>
            </a:r>
            <a:r>
              <a:rPr dirty="0" spc="-50"/>
              <a:t> </a:t>
            </a:r>
            <a:r>
              <a:rPr dirty="0" spc="-10"/>
              <a:t>Ideological, </a:t>
            </a:r>
            <a:r>
              <a:rPr dirty="0" spc="-25"/>
              <a:t>and</a:t>
            </a:r>
            <a:r>
              <a:rPr dirty="0"/>
              <a:t>	Political</a:t>
            </a:r>
            <a:r>
              <a:rPr dirty="0" spc="-254"/>
              <a:t> </a:t>
            </a:r>
            <a:r>
              <a:rPr dirty="0" spc="-10"/>
              <a:t>Complexities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055" y="2319527"/>
            <a:ext cx="1104900" cy="530352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343657" y="2556128"/>
            <a:ext cx="7346950" cy="4679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Historical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Legacies</a:t>
            </a:r>
            <a:endParaRPr sz="2150">
              <a:latin typeface="Trebuchet MS"/>
              <a:cs typeface="Trebuchet MS"/>
            </a:endParaRPr>
          </a:p>
          <a:p>
            <a:pPr marL="12700" marR="92075">
              <a:lnSpc>
                <a:spcPct val="123400"/>
              </a:lnSpc>
              <a:spcBef>
                <a:spcPts val="1019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legacy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past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wartime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experiences.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1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Ideological</a:t>
            </a:r>
            <a:r>
              <a:rPr dirty="0" sz="2150" spc="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Differences</a:t>
            </a:r>
            <a:endParaRPr sz="2150">
              <a:latin typeface="Trebuchet MS"/>
              <a:cs typeface="Trebuchet MS"/>
            </a:endParaRPr>
          </a:p>
          <a:p>
            <a:pPr marL="12700" marR="521970">
              <a:lnSpc>
                <a:spcPct val="123400"/>
              </a:lnSpc>
              <a:spcBef>
                <a:spcPts val="1019"/>
              </a:spcBef>
            </a:pP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Varying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ideologies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worldviews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among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pose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forging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coalitions.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Geopolitical</a:t>
            </a:r>
            <a:r>
              <a:rPr dirty="0" sz="2150" spc="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Realities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500"/>
              </a:lnSpc>
              <a:spcBef>
                <a:spcPts val="1019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must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carefully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align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different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landscape.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Multilateralism</a:t>
            </a:r>
            <a:r>
              <a:rPr dirty="0" spc="-85"/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/>
              <a:t>Minilateralism</a:t>
            </a:r>
            <a:r>
              <a:rPr dirty="0" spc="-80"/>
              <a:t> </a:t>
            </a:r>
            <a:r>
              <a:rPr dirty="0" spc="-25"/>
              <a:t>in </a:t>
            </a:r>
            <a:r>
              <a:rPr dirty="0"/>
              <a:t>Japan's</a:t>
            </a:r>
            <a:r>
              <a:rPr dirty="0" spc="5"/>
              <a:t> </a:t>
            </a:r>
            <a:r>
              <a:rPr dirty="0" spc="-10"/>
              <a:t>Diplomacy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735323"/>
            <a:ext cx="556260" cy="55626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527550"/>
            <a:ext cx="291973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Multilateralism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recognizes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advantages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multilateral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engagement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engagement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affairs.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735323"/>
            <a:ext cx="554736" cy="5562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527550"/>
            <a:ext cx="285750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Minilateralism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leverages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minilateral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mitigate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drawbacks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exclusive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treaty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agreements.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735323"/>
            <a:ext cx="554735" cy="55626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527550"/>
            <a:ext cx="290766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Flexibility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</a:t>
            </a:r>
            <a:r>
              <a:rPr dirty="0" sz="2150" spc="-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Alliances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approach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benefits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multilateral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minilateral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frameworks.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962406"/>
            <a:ext cx="9991725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Conclusion:</a:t>
            </a:r>
            <a:r>
              <a:rPr dirty="0" spc="-140"/>
              <a:t> </a:t>
            </a:r>
            <a:r>
              <a:rPr dirty="0"/>
              <a:t>Japan's</a:t>
            </a:r>
            <a:r>
              <a:rPr dirty="0" spc="-90"/>
              <a:t> </a:t>
            </a:r>
            <a:r>
              <a:rPr dirty="0"/>
              <a:t>Pivotal</a:t>
            </a:r>
            <a:r>
              <a:rPr dirty="0" spc="-120"/>
              <a:t> </a:t>
            </a:r>
            <a:r>
              <a:rPr dirty="0"/>
              <a:t>Role</a:t>
            </a:r>
            <a:r>
              <a:rPr dirty="0" spc="-95"/>
              <a:t> </a:t>
            </a:r>
            <a:r>
              <a:rPr dirty="0"/>
              <a:t>in</a:t>
            </a:r>
            <a:r>
              <a:rPr dirty="0" spc="-325"/>
              <a:t> </a:t>
            </a:r>
            <a:r>
              <a:rPr dirty="0" spc="-10"/>
              <a:t>Asian </a:t>
            </a:r>
            <a:r>
              <a:rPr dirty="0"/>
              <a:t>Asian</a:t>
            </a:r>
            <a:r>
              <a:rPr dirty="0" spc="-30"/>
              <a:t> </a:t>
            </a:r>
            <a:r>
              <a:rPr dirty="0"/>
              <a:t>Coalition</a:t>
            </a:r>
            <a:r>
              <a:rPr dirty="0" spc="-60"/>
              <a:t> </a:t>
            </a:r>
            <a:r>
              <a:rPr dirty="0" spc="-10"/>
              <a:t>Formation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790444"/>
            <a:ext cx="10563225" cy="4482465"/>
            <a:chOff x="2034539" y="2790444"/>
            <a:chExt cx="10563225" cy="4482465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794254"/>
              <a:ext cx="10555605" cy="4474845"/>
            </a:xfrm>
            <a:custGeom>
              <a:avLst/>
              <a:gdLst/>
              <a:ahLst/>
              <a:cxnLst/>
              <a:rect l="l" t="t" r="r" b="b"/>
              <a:pathLst>
                <a:path w="10555605" h="4474845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66"/>
                  </a:lnTo>
                  <a:lnTo>
                    <a:pt x="10525918" y="29305"/>
                  </a:lnTo>
                  <a:lnTo>
                    <a:pt x="10547357" y="61079"/>
                  </a:lnTo>
                  <a:lnTo>
                    <a:pt x="10555224" y="99949"/>
                  </a:lnTo>
                  <a:lnTo>
                    <a:pt x="10555224" y="4374464"/>
                  </a:lnTo>
                  <a:lnTo>
                    <a:pt x="10547357" y="4413390"/>
                  </a:lnTo>
                  <a:lnTo>
                    <a:pt x="10525918" y="4445176"/>
                  </a:lnTo>
                  <a:lnTo>
                    <a:pt x="10494144" y="4466606"/>
                  </a:lnTo>
                  <a:lnTo>
                    <a:pt x="10455275" y="4474464"/>
                  </a:lnTo>
                  <a:lnTo>
                    <a:pt x="99949" y="4474464"/>
                  </a:lnTo>
                  <a:lnTo>
                    <a:pt x="61079" y="4466606"/>
                  </a:lnTo>
                  <a:lnTo>
                    <a:pt x="29305" y="4445176"/>
                  </a:lnTo>
                  <a:lnTo>
                    <a:pt x="7866" y="4413390"/>
                  </a:lnTo>
                  <a:lnTo>
                    <a:pt x="0" y="4374464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2801112"/>
              <a:ext cx="10540365" cy="949960"/>
            </a:xfrm>
            <a:custGeom>
              <a:avLst/>
              <a:gdLst/>
              <a:ahLst/>
              <a:cxnLst/>
              <a:rect l="l" t="t" r="r" b="b"/>
              <a:pathLst>
                <a:path w="10540365" h="949960">
                  <a:moveTo>
                    <a:pt x="10539984" y="0"/>
                  </a:moveTo>
                  <a:lnTo>
                    <a:pt x="0" y="0"/>
                  </a:lnTo>
                  <a:lnTo>
                    <a:pt x="0" y="949451"/>
                  </a:lnTo>
                  <a:lnTo>
                    <a:pt x="10539984" y="949451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045207" y="5030723"/>
            <a:ext cx="10540365" cy="949960"/>
          </a:xfrm>
          <a:custGeom>
            <a:avLst/>
            <a:gdLst/>
            <a:ahLst/>
            <a:cxnLst/>
            <a:rect l="l" t="t" r="r" b="b"/>
            <a:pathLst>
              <a:path w="10540365" h="949960">
                <a:moveTo>
                  <a:pt x="10539984" y="0"/>
                </a:moveTo>
                <a:lnTo>
                  <a:pt x="0" y="0"/>
                </a:lnTo>
                <a:lnTo>
                  <a:pt x="0" y="949451"/>
                </a:lnTo>
                <a:lnTo>
                  <a:pt x="10539984" y="949451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030607" y="2849499"/>
          <a:ext cx="10647045" cy="441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9760"/>
                <a:gridCol w="6125845"/>
              </a:tblGrid>
              <a:tr h="89471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Proactive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Diplomacy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 marR="452120">
                        <a:lnSpc>
                          <a:spcPct val="123400"/>
                        </a:lnSpc>
                        <a:spcBef>
                          <a:spcPts val="76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Japan's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diplomatic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initiatives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shape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regional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dynamics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cultivate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partnerships.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9715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>
                        <a:lnSpc>
                          <a:spcPts val="1505"/>
                        </a:lnSpc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partnerships.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marL="320675">
                        <a:lnSpc>
                          <a:spcPts val="2095"/>
                        </a:lnSpc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Evolving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Military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Capabilities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>
                        <a:lnSpc>
                          <a:spcPts val="2095"/>
                        </a:lnSpc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Japan's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growing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military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prowess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technological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advancements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expand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its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968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influence.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Balancing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Alliances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 marR="1056005">
                        <a:lnSpc>
                          <a:spcPct val="123400"/>
                        </a:lnSpc>
                        <a:spcBef>
                          <a:spcPts val="119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Japan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navigates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complex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historical,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ideological,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political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factors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forge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128841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Importance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Global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Powers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5225">
                        <a:lnSpc>
                          <a:spcPts val="1510"/>
                        </a:lnSpc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1750" spc="-8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alliances.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11652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US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Europe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recognize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Japan's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11652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significance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countering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China's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ambitions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11652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maintaining a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rules-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order.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1985899"/>
            <a:ext cx="7249795" cy="189801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/>
              <a:t>The</a:t>
            </a:r>
            <a:r>
              <a:rPr dirty="0" sz="6000" spc="10"/>
              <a:t> </a:t>
            </a:r>
            <a:r>
              <a:rPr dirty="0" sz="6000"/>
              <a:t>North</a:t>
            </a:r>
            <a:r>
              <a:rPr dirty="0" sz="6000" spc="15"/>
              <a:t> </a:t>
            </a:r>
            <a:r>
              <a:rPr dirty="0" sz="6000" spc="-40"/>
              <a:t>Korea-</a:t>
            </a:r>
            <a:r>
              <a:rPr dirty="0" sz="6000" spc="-20"/>
              <a:t>Iran </a:t>
            </a:r>
            <a:r>
              <a:rPr dirty="0" sz="6000"/>
              <a:t>Strategic</a:t>
            </a:r>
            <a:r>
              <a:rPr dirty="0" sz="6000" spc="-380"/>
              <a:t> </a:t>
            </a:r>
            <a:r>
              <a:rPr dirty="0" sz="6000" spc="-10"/>
              <a:t>Alliance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912063" y="4873549"/>
            <a:ext cx="710755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has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dynamics.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rooted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hostility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towards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withstand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isolation,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involves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834389" y="5854446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0"/>
                </a:lnTo>
                <a:lnTo>
                  <a:pt x="330851" y="267151"/>
                </a:lnTo>
                <a:lnTo>
                  <a:pt x="303090" y="303085"/>
                </a:lnTo>
                <a:lnTo>
                  <a:pt x="267157" y="330849"/>
                </a:lnTo>
                <a:lnTo>
                  <a:pt x="224745" y="348749"/>
                </a:lnTo>
                <a:lnTo>
                  <a:pt x="177546" y="355091"/>
                </a:lnTo>
                <a:lnTo>
                  <a:pt x="130346" y="348749"/>
                </a:lnTo>
                <a:lnTo>
                  <a:pt x="87934" y="330849"/>
                </a:lnTo>
                <a:lnTo>
                  <a:pt x="52001" y="303085"/>
                </a:lnTo>
                <a:lnTo>
                  <a:pt x="24240" y="267151"/>
                </a:lnTo>
                <a:lnTo>
                  <a:pt x="6342" y="224740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237614"/>
            <a:ext cx="9605645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Japan's</a:t>
            </a:r>
            <a:r>
              <a:rPr dirty="0" spc="-25"/>
              <a:t> </a:t>
            </a:r>
            <a:r>
              <a:rPr dirty="0"/>
              <a:t>Diplomatic</a:t>
            </a:r>
            <a:r>
              <a:rPr dirty="0" spc="-50"/>
              <a:t> </a:t>
            </a:r>
            <a:r>
              <a:rPr dirty="0"/>
              <a:t>Finesse:</a:t>
            </a:r>
            <a:r>
              <a:rPr dirty="0" spc="-35"/>
              <a:t> </a:t>
            </a:r>
            <a:r>
              <a:rPr dirty="0" spc="-10"/>
              <a:t>Navigating </a:t>
            </a:r>
            <a:r>
              <a:rPr dirty="0"/>
              <a:t>Asian</a:t>
            </a:r>
            <a:r>
              <a:rPr dirty="0" spc="-275"/>
              <a:t> </a:t>
            </a:r>
            <a:r>
              <a:rPr dirty="0" spc="-10"/>
              <a:t>Alliances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069335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3861053"/>
            <a:ext cx="2771775" cy="28003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Political</a:t>
            </a:r>
            <a:r>
              <a:rPr dirty="0" sz="2150" spc="-1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Alliances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plays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pivotal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trajectory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cooperation,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amid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backdrop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India.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069335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3861053"/>
            <a:ext cx="3131185" cy="3460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Diplomatic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Initiatives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finesse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addressing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concerns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cultivating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cooperative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underscores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interconnectedness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 resolution.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069335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3861053"/>
            <a:ext cx="2981960" cy="3460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Fostering</a:t>
            </a:r>
            <a:r>
              <a:rPr dirty="0" sz="2150" spc="10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Stability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Japan's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commitment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insights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mechanisms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which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terrain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potential potential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992835"/>
            <a:ext cx="542036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Military</a:t>
            </a:r>
            <a:r>
              <a:rPr dirty="0" spc="-45"/>
              <a:t> </a:t>
            </a:r>
            <a:r>
              <a:rPr dirty="0" spc="-10"/>
              <a:t>Collaboration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570476" y="2019300"/>
            <a:ext cx="1282065" cy="5218430"/>
            <a:chOff x="4570476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48021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83" y="1739"/>
                  </a:lnTo>
                  <a:lnTo>
                    <a:pt x="22098" y="0"/>
                  </a:lnTo>
                  <a:lnTo>
                    <a:pt x="13500" y="1739"/>
                  </a:lnTo>
                  <a:lnTo>
                    <a:pt x="6477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77" y="5211711"/>
                  </a:lnTo>
                  <a:lnTo>
                    <a:pt x="13500" y="5216449"/>
                  </a:lnTo>
                  <a:lnTo>
                    <a:pt x="22098" y="5218176"/>
                  </a:lnTo>
                  <a:lnTo>
                    <a:pt x="30683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46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74286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74286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724780" y="232486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25336" y="2255266"/>
            <a:ext cx="677100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Arms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Sales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During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Iraq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expertise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hardware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570476" y="4079747"/>
            <a:ext cx="1282065" cy="508000"/>
            <a:chOff x="4570476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5073396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5" h="45720">
                  <a:moveTo>
                    <a:pt x="755903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3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3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3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74286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74286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4724780" y="413867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125336" y="4069207"/>
            <a:ext cx="664464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Missile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Development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closely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development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program,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transfer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sensitive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technologies.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570476" y="5893308"/>
            <a:ext cx="1282065" cy="508000"/>
            <a:chOff x="4570476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5073396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5" h="45720">
                  <a:moveTo>
                    <a:pt x="755903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3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3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3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574286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574286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724780" y="595248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125336" y="5883021"/>
            <a:ext cx="747331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Nuclear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scientists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been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during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tests,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two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countries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exchanged nuclear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technologies.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933448"/>
            <a:ext cx="474662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Missile</a:t>
            </a:r>
            <a:r>
              <a:rPr dirty="0" spc="-25"/>
              <a:t> </a:t>
            </a:r>
            <a:r>
              <a:rPr dirty="0" spc="-10"/>
              <a:t>Capabilities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195573"/>
            <a:ext cx="209296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Nodong-1</a:t>
            </a:r>
            <a:r>
              <a:rPr dirty="0" sz="2150" spc="12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Missile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748582"/>
            <a:ext cx="2957830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developed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the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Nodong-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1 missile,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which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exported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extending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1,300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km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placing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striking distance.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195573"/>
            <a:ext cx="205486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Shahab-3</a:t>
            </a:r>
            <a:r>
              <a:rPr dirty="0" sz="2150" spc="8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Missile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748582"/>
            <a:ext cx="2790190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Shahab-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3,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medium-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ballistic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cornerstone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missile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arsenal,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Korea.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195573"/>
            <a:ext cx="2495550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Intermediate-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Range Missiles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094963"/>
            <a:ext cx="2961640" cy="2337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also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introduced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road-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mobile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intermediate-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ballistic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missiles,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further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Iran.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76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Nuclear</a:t>
            </a:r>
            <a:r>
              <a:rPr dirty="0" spc="-30"/>
              <a:t> </a:t>
            </a:r>
            <a:r>
              <a:rPr dirty="0" spc="-10"/>
              <a:t>Cooperation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400044"/>
            <a:ext cx="508000" cy="508000"/>
            <a:chOff x="2034539" y="3400044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40385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340385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345808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3416300"/>
            <a:ext cx="2410460" cy="24701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Nuclear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Tests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scientists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have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been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during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tests,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indicating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ongoing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this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area.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3400044"/>
            <a:ext cx="508000" cy="508000"/>
            <a:chOff x="5626608" y="3400044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340385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340385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781294" y="345808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431660" y="3416300"/>
            <a:ext cx="2387600" cy="2816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Uranium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Centrifuges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shared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expertise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uranium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centrifuge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technology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further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advancing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programs.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218676" y="3400044"/>
            <a:ext cx="509270" cy="508000"/>
            <a:chOff x="9218676" y="3400044"/>
            <a:chExt cx="50927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9222486" y="3403854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222486" y="3403854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73616" y="345808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024364" y="3416300"/>
            <a:ext cx="2202180" cy="28003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Illicit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Transfers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been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involved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illicit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transfer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materials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technologies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other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nations,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Iran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Syria.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1551558"/>
            <a:ext cx="623379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Geopolitical</a:t>
            </a:r>
            <a:r>
              <a:rPr dirty="0" spc="-75"/>
              <a:t> </a:t>
            </a:r>
            <a:r>
              <a:rPr dirty="0" spc="-10"/>
              <a:t>Implications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830580" y="2574035"/>
            <a:ext cx="4549140" cy="2281555"/>
            <a:chOff x="830580" y="2574035"/>
            <a:chExt cx="4549140" cy="2281555"/>
          </a:xfrm>
        </p:grpSpPr>
        <p:sp>
          <p:nvSpPr>
            <p:cNvPr id="5" name="object 5" descr=""/>
            <p:cNvSpPr/>
            <p:nvPr/>
          </p:nvSpPr>
          <p:spPr>
            <a:xfrm>
              <a:off x="834390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25" y="0"/>
                  </a:lnTo>
                  <a:lnTo>
                    <a:pt x="61089" y="7868"/>
                  </a:lnTo>
                  <a:lnTo>
                    <a:pt x="29295" y="29321"/>
                  </a:lnTo>
                  <a:lnTo>
                    <a:pt x="7860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0" y="2212675"/>
                  </a:lnTo>
                  <a:lnTo>
                    <a:pt x="29295" y="2244486"/>
                  </a:lnTo>
                  <a:lnTo>
                    <a:pt x="61089" y="2265939"/>
                  </a:lnTo>
                  <a:lnTo>
                    <a:pt x="100025" y="2273807"/>
                  </a:lnTo>
                  <a:lnTo>
                    <a:pt x="4441444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34390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5"/>
                  </a:moveTo>
                  <a:lnTo>
                    <a:pt x="7860" y="61132"/>
                  </a:lnTo>
                  <a:lnTo>
                    <a:pt x="29295" y="29321"/>
                  </a:lnTo>
                  <a:lnTo>
                    <a:pt x="61089" y="7868"/>
                  </a:lnTo>
                  <a:lnTo>
                    <a:pt x="10002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7"/>
                  </a:lnTo>
                  <a:lnTo>
                    <a:pt x="100025" y="2273807"/>
                  </a:lnTo>
                  <a:lnTo>
                    <a:pt x="61089" y="2265939"/>
                  </a:lnTo>
                  <a:lnTo>
                    <a:pt x="29295" y="2244486"/>
                  </a:lnTo>
                  <a:lnTo>
                    <a:pt x="7860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41882" y="2821304"/>
            <a:ext cx="381000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Global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Concern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development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program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raised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alarms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community.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594603" y="2574035"/>
            <a:ext cx="4549140" cy="2281555"/>
            <a:chOff x="5594603" y="2574035"/>
            <a:chExt cx="4549140" cy="2281555"/>
          </a:xfrm>
        </p:grpSpPr>
        <p:sp>
          <p:nvSpPr>
            <p:cNvPr id="9" name="object 9" descr=""/>
            <p:cNvSpPr/>
            <p:nvPr/>
          </p:nvSpPr>
          <p:spPr>
            <a:xfrm>
              <a:off x="5598413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7"/>
                  </a:lnTo>
                  <a:lnTo>
                    <a:pt x="4441444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598413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7"/>
                  </a:lnTo>
                  <a:lnTo>
                    <a:pt x="100075" y="2273807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906515" y="2821304"/>
            <a:ext cx="381000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Proliferation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Risks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prospect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engaging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import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export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technologies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non-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proliferation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efforts.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30580" y="5070347"/>
            <a:ext cx="9313545" cy="1614170"/>
            <a:chOff x="830580" y="5070347"/>
            <a:chExt cx="9313545" cy="1614170"/>
          </a:xfrm>
        </p:grpSpPr>
        <p:sp>
          <p:nvSpPr>
            <p:cNvPr id="13" name="object 13" descr=""/>
            <p:cNvSpPr/>
            <p:nvPr/>
          </p:nvSpPr>
          <p:spPr>
            <a:xfrm>
              <a:off x="834390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9205594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1506347"/>
                  </a:lnTo>
                  <a:lnTo>
                    <a:pt x="7855" y="1545270"/>
                  </a:lnTo>
                  <a:lnTo>
                    <a:pt x="29279" y="1577038"/>
                  </a:lnTo>
                  <a:lnTo>
                    <a:pt x="61057" y="1598447"/>
                  </a:lnTo>
                  <a:lnTo>
                    <a:pt x="99974" y="1606296"/>
                  </a:lnTo>
                  <a:lnTo>
                    <a:pt x="9205594" y="1606296"/>
                  </a:lnTo>
                  <a:lnTo>
                    <a:pt x="9244518" y="1598447"/>
                  </a:lnTo>
                  <a:lnTo>
                    <a:pt x="9276286" y="1577038"/>
                  </a:lnTo>
                  <a:lnTo>
                    <a:pt x="9297695" y="1545270"/>
                  </a:lnTo>
                  <a:lnTo>
                    <a:pt x="9305543" y="1506347"/>
                  </a:lnTo>
                  <a:lnTo>
                    <a:pt x="9305543" y="99949"/>
                  </a:lnTo>
                  <a:lnTo>
                    <a:pt x="9297695" y="61025"/>
                  </a:lnTo>
                  <a:lnTo>
                    <a:pt x="9276286" y="29257"/>
                  </a:lnTo>
                  <a:lnTo>
                    <a:pt x="9244518" y="7848"/>
                  </a:lnTo>
                  <a:lnTo>
                    <a:pt x="920559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34390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9205594" y="0"/>
                  </a:lnTo>
                  <a:lnTo>
                    <a:pt x="9244518" y="7848"/>
                  </a:lnTo>
                  <a:lnTo>
                    <a:pt x="9276286" y="29257"/>
                  </a:lnTo>
                  <a:lnTo>
                    <a:pt x="9297695" y="61025"/>
                  </a:lnTo>
                  <a:lnTo>
                    <a:pt x="9305543" y="99949"/>
                  </a:lnTo>
                  <a:lnTo>
                    <a:pt x="9305543" y="1506347"/>
                  </a:lnTo>
                  <a:lnTo>
                    <a:pt x="9297695" y="1545270"/>
                  </a:lnTo>
                  <a:lnTo>
                    <a:pt x="9276286" y="1577038"/>
                  </a:lnTo>
                  <a:lnTo>
                    <a:pt x="9244518" y="1598447"/>
                  </a:lnTo>
                  <a:lnTo>
                    <a:pt x="9205594" y="1606296"/>
                  </a:lnTo>
                  <a:lnTo>
                    <a:pt x="99974" y="1606296"/>
                  </a:lnTo>
                  <a:lnTo>
                    <a:pt x="61057" y="1598447"/>
                  </a:lnTo>
                  <a:lnTo>
                    <a:pt x="29279" y="1577038"/>
                  </a:lnTo>
                  <a:lnTo>
                    <a:pt x="7855" y="1545270"/>
                  </a:lnTo>
                  <a:lnTo>
                    <a:pt x="0" y="15063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141882" y="5316982"/>
            <a:ext cx="822896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Regional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Tensions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exacerbate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936117"/>
            <a:ext cx="696912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Missile</a:t>
            </a:r>
            <a:r>
              <a:rPr dirty="0" spc="-175"/>
              <a:t> </a:t>
            </a:r>
            <a:r>
              <a:rPr dirty="0" spc="-525"/>
              <a:t>T</a:t>
            </a:r>
            <a:r>
              <a:rPr dirty="0" spc="10"/>
              <a:t>echnolog</a:t>
            </a:r>
            <a:r>
              <a:rPr dirty="0" spc="15"/>
              <a:t>y</a:t>
            </a:r>
            <a:r>
              <a:rPr dirty="0" spc="-200"/>
              <a:t> </a:t>
            </a:r>
            <a:r>
              <a:rPr dirty="0" spc="-10"/>
              <a:t>Transfers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228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Scud-C</a:t>
            </a:r>
            <a:r>
              <a:rPr dirty="0" spc="65"/>
              <a:t> </a:t>
            </a:r>
            <a:r>
              <a:rPr dirty="0" spc="-10"/>
              <a:t>Missiles</a:t>
            </a: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latin typeface="Arial"/>
                <a:cs typeface="Arial"/>
              </a:rPr>
              <a:t>North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Korea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exported</a:t>
            </a:r>
            <a:r>
              <a:rPr dirty="0" sz="1750" spc="-1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the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Scud-</a:t>
            </a:r>
            <a:r>
              <a:rPr dirty="0" sz="1750">
                <a:latin typeface="Arial"/>
                <a:cs typeface="Arial"/>
              </a:rPr>
              <a:t>C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(Shahab-</a:t>
            </a:r>
            <a:r>
              <a:rPr dirty="0" sz="1750">
                <a:latin typeface="Arial"/>
                <a:cs typeface="Arial"/>
              </a:rPr>
              <a:t>2)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missile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range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of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500</a:t>
            </a:r>
            <a:r>
              <a:rPr dirty="0" sz="1750" spc="-25">
                <a:latin typeface="Arial"/>
                <a:cs typeface="Arial"/>
              </a:rPr>
              <a:t> km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latin typeface="Arial"/>
                <a:cs typeface="Arial"/>
              </a:rPr>
              <a:t>km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to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Iran</a:t>
            </a:r>
            <a:r>
              <a:rPr dirty="0" sz="1750" spc="-1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and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Syria.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/>
              <a:t>Uranium</a:t>
            </a:r>
            <a:r>
              <a:rPr dirty="0" spc="75"/>
              <a:t> </a:t>
            </a:r>
            <a:r>
              <a:rPr dirty="0" spc="-10"/>
              <a:t>Hexafluoride</a:t>
            </a: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latin typeface="Arial"/>
                <a:cs typeface="Arial"/>
              </a:rPr>
              <a:t>North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Korea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also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supplied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Libya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1.8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metric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tons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of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uranium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hexafluoride, hexafluoride, </a:t>
            </a:r>
            <a:r>
              <a:rPr dirty="0" sz="1750">
                <a:latin typeface="Arial"/>
                <a:cs typeface="Arial"/>
              </a:rPr>
              <a:t>which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was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intended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for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reactor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built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for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Syria.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/>
              <a:t>Israeli</a:t>
            </a:r>
            <a:r>
              <a:rPr dirty="0" spc="50"/>
              <a:t> </a:t>
            </a:r>
            <a:r>
              <a:rPr dirty="0" spc="-10"/>
              <a:t>Intervention</a:t>
            </a:r>
          </a:p>
          <a:p>
            <a:pPr marL="12700" marR="583565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latin typeface="Arial"/>
                <a:cs typeface="Arial"/>
              </a:rPr>
              <a:t>In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2007,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Israel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bombed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Syrian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facility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that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had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received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shipment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 spc="-25">
                <a:latin typeface="Arial"/>
                <a:cs typeface="Arial"/>
              </a:rPr>
              <a:t>of </a:t>
            </a:r>
            <a:r>
              <a:rPr dirty="0" sz="1750">
                <a:latin typeface="Arial"/>
                <a:cs typeface="Arial"/>
              </a:rPr>
              <a:t>nuclear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materials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from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North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Korea.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329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550"/>
              <a:t>T</a:t>
            </a:r>
            <a:r>
              <a:rPr dirty="0" spc="-5"/>
              <a:t>echnological</a:t>
            </a:r>
            <a:r>
              <a:rPr dirty="0" spc="-229"/>
              <a:t> </a:t>
            </a:r>
            <a:r>
              <a:rPr dirty="0" spc="-10"/>
              <a:t>Advancements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389376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180459"/>
            <a:ext cx="313055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Missile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Capabilities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developed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road-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mobile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intermediate-range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ballistic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further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further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missile arsenal.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389376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180459"/>
            <a:ext cx="3105785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Uranium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Centrifuges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expertise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uranium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centrifuge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centrifuge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advancing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programs.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389376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180459"/>
            <a:ext cx="304546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Nuclear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Tests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conducted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multiple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tests,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raising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about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development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program. program.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450339"/>
            <a:ext cx="486283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Ongoing</a:t>
            </a:r>
            <a:r>
              <a:rPr dirty="0" spc="-5"/>
              <a:t> </a:t>
            </a:r>
            <a:r>
              <a:rPr dirty="0" spc="-10"/>
              <a:t>Challenges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584704"/>
            <a:ext cx="10563225" cy="4200525"/>
            <a:chOff x="2034539" y="2584704"/>
            <a:chExt cx="10563225" cy="4200525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588514"/>
              <a:ext cx="10555605" cy="4192904"/>
            </a:xfrm>
            <a:custGeom>
              <a:avLst/>
              <a:gdLst/>
              <a:ahLst/>
              <a:cxnLst/>
              <a:rect l="l" t="t" r="r" b="b"/>
              <a:pathLst>
                <a:path w="10555605" h="4192904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48"/>
                  </a:lnTo>
                  <a:lnTo>
                    <a:pt x="10525918" y="29257"/>
                  </a:lnTo>
                  <a:lnTo>
                    <a:pt x="10547357" y="61025"/>
                  </a:lnTo>
                  <a:lnTo>
                    <a:pt x="10555224" y="99949"/>
                  </a:lnTo>
                  <a:lnTo>
                    <a:pt x="10555224" y="4092575"/>
                  </a:lnTo>
                  <a:lnTo>
                    <a:pt x="10547357" y="4131498"/>
                  </a:lnTo>
                  <a:lnTo>
                    <a:pt x="10525918" y="4163266"/>
                  </a:lnTo>
                  <a:lnTo>
                    <a:pt x="10494144" y="4184675"/>
                  </a:lnTo>
                  <a:lnTo>
                    <a:pt x="10455275" y="4192524"/>
                  </a:lnTo>
                  <a:lnTo>
                    <a:pt x="99949" y="4192524"/>
                  </a:lnTo>
                  <a:lnTo>
                    <a:pt x="61025" y="4184675"/>
                  </a:lnTo>
                  <a:lnTo>
                    <a:pt x="29257" y="4163266"/>
                  </a:lnTo>
                  <a:lnTo>
                    <a:pt x="7848" y="4131498"/>
                  </a:lnTo>
                  <a:lnTo>
                    <a:pt x="0" y="4092575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2595372"/>
              <a:ext cx="10540365" cy="1615440"/>
            </a:xfrm>
            <a:custGeom>
              <a:avLst/>
              <a:gdLst/>
              <a:ahLst/>
              <a:cxnLst/>
              <a:rect l="l" t="t" r="r" b="b"/>
              <a:pathLst>
                <a:path w="10540365" h="1615439">
                  <a:moveTo>
                    <a:pt x="10539984" y="0"/>
                  </a:moveTo>
                  <a:lnTo>
                    <a:pt x="0" y="0"/>
                  </a:lnTo>
                  <a:lnTo>
                    <a:pt x="0" y="1615439"/>
                  </a:lnTo>
                  <a:lnTo>
                    <a:pt x="10539984" y="1615439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2795777"/>
            <a:ext cx="181737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Proliferation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Risks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620761" y="2733599"/>
            <a:ext cx="447865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prospect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import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export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technologies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proliferation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efforts.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045207" y="4210811"/>
            <a:ext cx="10540365" cy="1280160"/>
          </a:xfrm>
          <a:custGeom>
            <a:avLst/>
            <a:gdLst/>
            <a:ahLst/>
            <a:cxnLst/>
            <a:rect l="l" t="t" r="r" b="b"/>
            <a:pathLst>
              <a:path w="10540365" h="1280160">
                <a:moveTo>
                  <a:pt x="10539984" y="0"/>
                </a:moveTo>
                <a:lnTo>
                  <a:pt x="0" y="0"/>
                </a:lnTo>
                <a:lnTo>
                  <a:pt x="0" y="1280160"/>
                </a:lnTo>
                <a:lnTo>
                  <a:pt x="10539984" y="1280160"/>
                </a:lnTo>
                <a:lnTo>
                  <a:pt x="10539984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346705" y="4410278"/>
            <a:ext cx="1839595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620761" y="4347820"/>
            <a:ext cx="4639945" cy="1015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potential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exacerbate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045207" y="5490971"/>
            <a:ext cx="10540365" cy="1282065"/>
          </a:xfrm>
          <a:custGeom>
            <a:avLst/>
            <a:gdLst/>
            <a:ahLst/>
            <a:cxnLst/>
            <a:rect l="l" t="t" r="r" b="b"/>
            <a:pathLst>
              <a:path w="10540365" h="1282065">
                <a:moveTo>
                  <a:pt x="10539984" y="0"/>
                </a:moveTo>
                <a:lnTo>
                  <a:pt x="0" y="0"/>
                </a:lnTo>
                <a:lnTo>
                  <a:pt x="0" y="1281683"/>
                </a:lnTo>
                <a:lnTo>
                  <a:pt x="10539984" y="1281683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346705" y="5692521"/>
            <a:ext cx="156972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Concern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620761" y="5630341"/>
            <a:ext cx="462597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Korea's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development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program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program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Iran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raised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alarms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international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community.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1619" y="0"/>
            <a:ext cx="547878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1026998"/>
            <a:ext cx="3896360" cy="94615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0" spc="-10" b="1">
                <a:latin typeface="Trebuchet MS"/>
                <a:cs typeface="Trebuchet MS"/>
              </a:rPr>
              <a:t>Conclusion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29513" y="3445814"/>
            <a:ext cx="7296784" cy="1674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57785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ascent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opportunities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opportunities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tensions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conflicts.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requires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competition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prosperity.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834389" y="6813042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5"/>
                </a:lnTo>
                <a:lnTo>
                  <a:pt x="330851" y="267157"/>
                </a:lnTo>
                <a:lnTo>
                  <a:pt x="303090" y="303090"/>
                </a:lnTo>
                <a:lnTo>
                  <a:pt x="267157" y="330851"/>
                </a:lnTo>
                <a:lnTo>
                  <a:pt x="224745" y="348749"/>
                </a:lnTo>
                <a:lnTo>
                  <a:pt x="177546" y="355091"/>
                </a:lnTo>
                <a:lnTo>
                  <a:pt x="130346" y="348749"/>
                </a:lnTo>
                <a:lnTo>
                  <a:pt x="87934" y="330851"/>
                </a:lnTo>
                <a:lnTo>
                  <a:pt x="52001" y="303090"/>
                </a:lnTo>
                <a:lnTo>
                  <a:pt x="24240" y="267157"/>
                </a:lnTo>
                <a:lnTo>
                  <a:pt x="6342" y="224745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645921"/>
            <a:ext cx="784987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Fostering</a:t>
            </a:r>
            <a:r>
              <a:rPr dirty="0" spc="-35"/>
              <a:t> </a:t>
            </a:r>
            <a:r>
              <a:rPr dirty="0"/>
              <a:t>Cooperation</a:t>
            </a:r>
            <a:r>
              <a:rPr dirty="0" spc="-45"/>
              <a:t> </a:t>
            </a:r>
            <a:r>
              <a:rPr dirty="0" spc="-10"/>
              <a:t>Between </a:t>
            </a:r>
            <a:r>
              <a:rPr dirty="0"/>
              <a:t>China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 spc="-10"/>
              <a:t>India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366772"/>
            <a:ext cx="1282065" cy="5218430"/>
            <a:chOff x="912875" y="2366772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366771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499872"/>
                  </a:moveTo>
                  <a:lnTo>
                    <a:pt x="1048219" y="491007"/>
                  </a:lnTo>
                  <a:lnTo>
                    <a:pt x="1043317" y="483730"/>
                  </a:lnTo>
                  <a:lnTo>
                    <a:pt x="1036040" y="478828"/>
                  </a:lnTo>
                  <a:lnTo>
                    <a:pt x="1027176" y="477012"/>
                  </a:lnTo>
                  <a:lnTo>
                    <a:pt x="294132" y="477012"/>
                  </a:lnTo>
                  <a:lnTo>
                    <a:pt x="285254" y="478828"/>
                  </a:lnTo>
                  <a:lnTo>
                    <a:pt x="277977" y="483730"/>
                  </a:lnTo>
                  <a:lnTo>
                    <a:pt x="273075" y="491007"/>
                  </a:lnTo>
                  <a:lnTo>
                    <a:pt x="271272" y="499872"/>
                  </a:lnTo>
                  <a:lnTo>
                    <a:pt x="273075" y="508749"/>
                  </a:lnTo>
                  <a:lnTo>
                    <a:pt x="277977" y="516026"/>
                  </a:lnTo>
                  <a:lnTo>
                    <a:pt x="285254" y="520928"/>
                  </a:lnTo>
                  <a:lnTo>
                    <a:pt x="294132" y="522732"/>
                  </a:lnTo>
                  <a:lnTo>
                    <a:pt x="1027176" y="522732"/>
                  </a:lnTo>
                  <a:lnTo>
                    <a:pt x="1036040" y="520928"/>
                  </a:lnTo>
                  <a:lnTo>
                    <a:pt x="1043317" y="516026"/>
                  </a:lnTo>
                  <a:lnTo>
                    <a:pt x="1048219" y="508749"/>
                  </a:lnTo>
                  <a:lnTo>
                    <a:pt x="1050036" y="499872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6174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6174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671648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602738"/>
            <a:ext cx="687895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Joint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Military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Exercises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Joint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exercises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greater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build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trust,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improve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bilateral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India.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427220"/>
            <a:ext cx="1282065" cy="508000"/>
            <a:chOff x="912875" y="4427220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657344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4" h="44450">
                  <a:moveTo>
                    <a:pt x="756666" y="0"/>
                  </a:moveTo>
                  <a:lnTo>
                    <a:pt x="22097" y="0"/>
                  </a:lnTo>
                  <a:lnTo>
                    <a:pt x="13501" y="1738"/>
                  </a:lnTo>
                  <a:lnTo>
                    <a:pt x="6477" y="6476"/>
                  </a:lnTo>
                  <a:lnTo>
                    <a:pt x="1738" y="13501"/>
                  </a:lnTo>
                  <a:lnTo>
                    <a:pt x="0" y="22097"/>
                  </a:lnTo>
                  <a:lnTo>
                    <a:pt x="1738" y="30694"/>
                  </a:lnTo>
                  <a:lnTo>
                    <a:pt x="6477" y="37718"/>
                  </a:lnTo>
                  <a:lnTo>
                    <a:pt x="13501" y="42457"/>
                  </a:lnTo>
                  <a:lnTo>
                    <a:pt x="22097" y="44195"/>
                  </a:lnTo>
                  <a:lnTo>
                    <a:pt x="756666" y="44195"/>
                  </a:lnTo>
                  <a:lnTo>
                    <a:pt x="765262" y="42457"/>
                  </a:lnTo>
                  <a:lnTo>
                    <a:pt x="772287" y="37718"/>
                  </a:lnTo>
                  <a:lnTo>
                    <a:pt x="777025" y="30694"/>
                  </a:lnTo>
                  <a:lnTo>
                    <a:pt x="778764" y="22097"/>
                  </a:lnTo>
                  <a:lnTo>
                    <a:pt x="777025" y="13501"/>
                  </a:lnTo>
                  <a:lnTo>
                    <a:pt x="772286" y="6476"/>
                  </a:lnTo>
                  <a:lnTo>
                    <a:pt x="765262" y="1738"/>
                  </a:lnTo>
                  <a:lnTo>
                    <a:pt x="756666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43103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43103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48589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416297"/>
            <a:ext cx="723582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Economic</a:t>
            </a:r>
            <a:r>
              <a:rPr dirty="0" sz="2150" spc="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Increased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initiatives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SCO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BRICS,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India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closer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together.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6240779"/>
            <a:ext cx="1282065" cy="508000"/>
            <a:chOff x="912875" y="6240779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470903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4" h="44450">
                  <a:moveTo>
                    <a:pt x="756666" y="0"/>
                  </a:moveTo>
                  <a:lnTo>
                    <a:pt x="22097" y="0"/>
                  </a:lnTo>
                  <a:lnTo>
                    <a:pt x="13501" y="1738"/>
                  </a:lnTo>
                  <a:lnTo>
                    <a:pt x="6477" y="6477"/>
                  </a:lnTo>
                  <a:lnTo>
                    <a:pt x="1738" y="13501"/>
                  </a:lnTo>
                  <a:lnTo>
                    <a:pt x="0" y="22098"/>
                  </a:lnTo>
                  <a:lnTo>
                    <a:pt x="1738" y="30694"/>
                  </a:lnTo>
                  <a:lnTo>
                    <a:pt x="6477" y="37719"/>
                  </a:lnTo>
                  <a:lnTo>
                    <a:pt x="13501" y="42457"/>
                  </a:lnTo>
                  <a:lnTo>
                    <a:pt x="22097" y="44196"/>
                  </a:lnTo>
                  <a:lnTo>
                    <a:pt x="756666" y="44196"/>
                  </a:lnTo>
                  <a:lnTo>
                    <a:pt x="765262" y="42457"/>
                  </a:lnTo>
                  <a:lnTo>
                    <a:pt x="772286" y="37719"/>
                  </a:lnTo>
                  <a:lnTo>
                    <a:pt x="777025" y="30694"/>
                  </a:lnTo>
                  <a:lnTo>
                    <a:pt x="778764" y="22098"/>
                  </a:lnTo>
                  <a:lnTo>
                    <a:pt x="777025" y="13501"/>
                  </a:lnTo>
                  <a:lnTo>
                    <a:pt x="772286" y="6477"/>
                  </a:lnTo>
                  <a:lnTo>
                    <a:pt x="765262" y="1738"/>
                  </a:lnTo>
                  <a:lnTo>
                    <a:pt x="756666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6244589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6244589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629970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6230239"/>
            <a:ext cx="681609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Predictable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Rules-Based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Relationship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Establishing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predictable,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rules-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based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help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manage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two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nations.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0419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36117"/>
            <a:ext cx="761936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Navigating</a:t>
            </a:r>
            <a:r>
              <a:rPr dirty="0" spc="-120"/>
              <a:t> </a:t>
            </a:r>
            <a:r>
              <a:rPr dirty="0"/>
              <a:t>the</a:t>
            </a:r>
            <a:r>
              <a:rPr dirty="0" spc="-180"/>
              <a:t> </a:t>
            </a:r>
            <a:r>
              <a:rPr dirty="0" spc="-500"/>
              <a:t>T</a:t>
            </a:r>
            <a:r>
              <a:rPr dirty="0" spc="35"/>
              <a:t>aiw</a:t>
            </a:r>
            <a:r>
              <a:rPr dirty="0" spc="45"/>
              <a:t>a</a:t>
            </a:r>
            <a:r>
              <a:rPr dirty="0" spc="40"/>
              <a:t>n</a:t>
            </a:r>
            <a:r>
              <a:rPr dirty="0" spc="-125"/>
              <a:t> </a:t>
            </a:r>
            <a:r>
              <a:rPr dirty="0" spc="-10"/>
              <a:t>Conflict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627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56485" y="2198370"/>
            <a:ext cx="7658100" cy="4703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Balancing</a:t>
            </a:r>
            <a:r>
              <a:rPr dirty="0" sz="2150" spc="10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Support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Taiwan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Maintaining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approach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while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neutralizing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China's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Fostering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Diplomatic</a:t>
            </a:r>
            <a:r>
              <a:rPr dirty="0" sz="2150" spc="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Solutions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solutions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avoiding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confrontation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stable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environment.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Preventing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Escalation</a:t>
            </a:r>
            <a:endParaRPr sz="2150">
              <a:latin typeface="Trebuchet MS"/>
              <a:cs typeface="Trebuchet MS"/>
            </a:endParaRPr>
          </a:p>
          <a:p>
            <a:pPr marL="12700" marR="45085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approach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helps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Asia-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Pacific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preventing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escalation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Taiwan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China.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997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4403" y="780109"/>
            <a:ext cx="6902450" cy="12655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990"/>
              </a:lnSpc>
            </a:pPr>
            <a:r>
              <a:rPr dirty="0" sz="3950"/>
              <a:t>The</a:t>
            </a:r>
            <a:r>
              <a:rPr dirty="0" sz="3950" spc="-35"/>
              <a:t> </a:t>
            </a:r>
            <a:r>
              <a:rPr dirty="0" sz="3950"/>
              <a:t>Iran-North</a:t>
            </a:r>
            <a:r>
              <a:rPr dirty="0" sz="3950" spc="5"/>
              <a:t> </a:t>
            </a:r>
            <a:r>
              <a:rPr dirty="0" sz="3950" spc="-20"/>
              <a:t>Korea</a:t>
            </a:r>
            <a:r>
              <a:rPr dirty="0" sz="3950" spc="-229"/>
              <a:t> </a:t>
            </a:r>
            <a:r>
              <a:rPr dirty="0" sz="3950" spc="-10"/>
              <a:t>Alliance: </a:t>
            </a:r>
            <a:r>
              <a:rPr dirty="0" sz="3950"/>
              <a:t>Implications</a:t>
            </a:r>
            <a:r>
              <a:rPr dirty="0" sz="3950" spc="40"/>
              <a:t> </a:t>
            </a:r>
            <a:r>
              <a:rPr dirty="0" sz="3950"/>
              <a:t>for</a:t>
            </a:r>
            <a:r>
              <a:rPr dirty="0" sz="3950" spc="-204"/>
              <a:t> </a:t>
            </a:r>
            <a:r>
              <a:rPr dirty="0" sz="3950"/>
              <a:t>Asian</a:t>
            </a:r>
            <a:r>
              <a:rPr dirty="0" sz="3950" spc="20"/>
              <a:t> </a:t>
            </a:r>
            <a:r>
              <a:rPr dirty="0" sz="3950" spc="-10"/>
              <a:t>Security</a:t>
            </a:r>
            <a:endParaRPr sz="395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5028" y="2339339"/>
            <a:ext cx="1010412" cy="5116068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807202" y="2560066"/>
            <a:ext cx="7849870" cy="4722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10">
                <a:solidFill>
                  <a:srgbClr val="3B3939"/>
                </a:solidFill>
                <a:latin typeface="Trebuchet MS"/>
                <a:cs typeface="Trebuchet MS"/>
              </a:rPr>
              <a:t>Unconventional</a:t>
            </a:r>
            <a:r>
              <a:rPr dirty="0" sz="2000" spc="-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3B3939"/>
                </a:solidFill>
                <a:latin typeface="Trebuchet MS"/>
                <a:cs typeface="Trebuchet MS"/>
              </a:rPr>
              <a:t>Warfare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890"/>
              </a:spcBef>
            </a:pP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holds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60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Asia,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Asia,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two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history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unconventional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warfare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capabilities.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3B3939"/>
                </a:solidFill>
                <a:latin typeface="Trebuchet MS"/>
                <a:cs typeface="Trebuchet MS"/>
              </a:rPr>
              <a:t>Shared</a:t>
            </a:r>
            <a:r>
              <a:rPr dirty="0" sz="2000" spc="-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3B3939"/>
                </a:solidFill>
                <a:latin typeface="Trebuchet MS"/>
                <a:cs typeface="Trebuchet MS"/>
              </a:rPr>
              <a:t>Geopolitical</a:t>
            </a:r>
            <a:r>
              <a:rPr dirty="0" sz="2000" spc="-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000">
              <a:latin typeface="Trebuchet MS"/>
              <a:cs typeface="Trebuchet MS"/>
            </a:endParaRPr>
          </a:p>
          <a:p>
            <a:pPr marL="12700" marR="163830">
              <a:lnSpc>
                <a:spcPct val="125099"/>
              </a:lnSpc>
              <a:spcBef>
                <a:spcPts val="885"/>
              </a:spcBef>
            </a:pP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raises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questions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about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about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impact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60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3B3939"/>
                </a:solidFill>
                <a:latin typeface="Arial"/>
                <a:cs typeface="Arial"/>
              </a:rPr>
              <a:t>security,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60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60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interests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introduce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layer</a:t>
            </a:r>
            <a:r>
              <a:rPr dirty="0" sz="160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dynamics.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5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3B3939"/>
                </a:solidFill>
                <a:latin typeface="Trebuchet MS"/>
                <a:cs typeface="Trebuchet MS"/>
              </a:rPr>
              <a:t>Evolving</a:t>
            </a:r>
            <a:r>
              <a:rPr dirty="0" sz="2000" spc="-10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r>
              <a:rPr dirty="0" sz="2000" spc="-1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3B3939"/>
                </a:solidFill>
                <a:latin typeface="Trebuchet MS"/>
                <a:cs typeface="Trebuchet MS"/>
              </a:rPr>
              <a:t>Landscape</a:t>
            </a:r>
            <a:endParaRPr sz="2000">
              <a:latin typeface="Trebuchet MS"/>
              <a:cs typeface="Trebuchet MS"/>
            </a:endParaRPr>
          </a:p>
          <a:p>
            <a:pPr marL="12700" marR="144780">
              <a:lnSpc>
                <a:spcPct val="125000"/>
              </a:lnSpc>
              <a:spcBef>
                <a:spcPts val="890"/>
              </a:spcBef>
            </a:pP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60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link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60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60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60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3B3939"/>
                </a:solidFill>
                <a:latin typeface="Arial"/>
                <a:cs typeface="Arial"/>
              </a:rPr>
              <a:t>Asia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provides</a:t>
            </a:r>
            <a:r>
              <a:rPr dirty="0" sz="160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insights</a:t>
            </a:r>
            <a:r>
              <a:rPr dirty="0" sz="160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into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60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60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facing</a:t>
            </a:r>
            <a:r>
              <a:rPr dirty="0" sz="160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region,</a:t>
            </a:r>
            <a:r>
              <a:rPr dirty="0" sz="160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potentially potentially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influencing</a:t>
            </a:r>
            <a:r>
              <a:rPr dirty="0" sz="160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strategies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60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policies</a:t>
            </a:r>
            <a:r>
              <a:rPr dirty="0" sz="160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60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neighbouring</a:t>
            </a:r>
            <a:r>
              <a:rPr dirty="0" sz="160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3B3939"/>
                </a:solidFill>
                <a:latin typeface="Arial"/>
                <a:cs typeface="Arial"/>
              </a:rPr>
              <a:t>nations.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889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Countering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10"/>
              <a:t> Iran-</a:t>
            </a:r>
            <a:r>
              <a:rPr dirty="0"/>
              <a:t>North</a:t>
            </a:r>
            <a:r>
              <a:rPr dirty="0" spc="-65"/>
              <a:t> </a:t>
            </a:r>
            <a:r>
              <a:rPr dirty="0" spc="-25"/>
              <a:t>Korea</a:t>
            </a:r>
            <a:r>
              <a:rPr dirty="0" spc="-270"/>
              <a:t> </a:t>
            </a:r>
            <a:r>
              <a:rPr dirty="0" spc="-10"/>
              <a:t>Alliance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368750"/>
            <a:ext cx="224409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Security</a:t>
            </a:r>
            <a:r>
              <a:rPr dirty="0" sz="2150" spc="5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Concerns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922319"/>
            <a:ext cx="2944495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raises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concerns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about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proliferation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unconventional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warfare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368750"/>
            <a:ext cx="232600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Regional</a:t>
            </a:r>
            <a:r>
              <a:rPr dirty="0" sz="2150" spc="1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Dynamics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922319"/>
            <a:ext cx="2957830" cy="2336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link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Korea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insights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 region.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368750"/>
            <a:ext cx="2014220" cy="702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Justification</a:t>
            </a:r>
            <a:r>
              <a:rPr dirty="0" sz="2150" spc="10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1B1B27"/>
                </a:solidFill>
                <a:latin typeface="Trebuchet MS"/>
                <a:cs typeface="Trebuchet MS"/>
              </a:rPr>
              <a:t>for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Alliances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69409"/>
            <a:ext cx="298640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9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formed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prevent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complexities 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arms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race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justified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13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dirty="0" spc="-30"/>
              <a:t> </a:t>
            </a:r>
            <a:r>
              <a:rPr dirty="0"/>
              <a:t>Evolving</a:t>
            </a:r>
            <a:r>
              <a:rPr dirty="0" spc="-50"/>
              <a:t> </a:t>
            </a:r>
            <a:r>
              <a:rPr dirty="0"/>
              <a:t>Geopolitical</a:t>
            </a:r>
            <a:r>
              <a:rPr dirty="0" spc="-55"/>
              <a:t> </a:t>
            </a:r>
            <a:r>
              <a:rPr dirty="0" spc="-10"/>
              <a:t>Landscape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343655"/>
            <a:ext cx="508000" cy="508000"/>
            <a:chOff x="2034539" y="3343655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3474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33474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34025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3360801"/>
            <a:ext cx="2362835" cy="28003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Multipolarity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towards multipolarity,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numerous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favoring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adaptable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alignments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rigid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3343655"/>
            <a:ext cx="508000" cy="508000"/>
            <a:chOff x="5626608" y="3343655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33474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334746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781294" y="34025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431660" y="3360801"/>
            <a:ext cx="2486660" cy="24701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Minilateralism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transition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from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multilateralism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minilateralism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presents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fundamental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in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Indo-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Pacific.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218676" y="3343655"/>
            <a:ext cx="509270" cy="508000"/>
            <a:chOff x="9218676" y="3343655"/>
            <a:chExt cx="50927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9222486" y="3347465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222486" y="3347465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73616" y="3402584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024364" y="3360801"/>
            <a:ext cx="2376170" cy="28003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Emerging</a:t>
            </a:r>
            <a:r>
              <a:rPr dirty="0" sz="2150" spc="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Powers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emerging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particularly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challenged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unipolar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structure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ushered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more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multipolar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distribution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389964"/>
            <a:ext cx="9124315" cy="13919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Navigating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/>
              <a:t>Complexities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265"/>
              <a:t> </a:t>
            </a:r>
            <a:r>
              <a:rPr dirty="0" spc="-10"/>
              <a:t>Asian Alliances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357371"/>
            <a:ext cx="508000" cy="508000"/>
            <a:chOff x="2034539" y="3357371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36118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336118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341655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3374897"/>
            <a:ext cx="2474595" cy="281686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31115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Opportunities</a:t>
            </a:r>
            <a:r>
              <a:rPr dirty="0" sz="2150" spc="1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for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Collaboration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ascent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India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introduce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myriad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opportunities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3357371"/>
            <a:ext cx="508000" cy="508000"/>
            <a:chOff x="5626608" y="3357371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336118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336118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781294" y="341655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431660" y="3374897"/>
            <a:ext cx="2461260" cy="31476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68325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Challenges</a:t>
            </a:r>
            <a:r>
              <a:rPr dirty="0" sz="2150" spc="1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and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Tensions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brings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forth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can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conflicts, underscoring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need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nuanced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analyses.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218676" y="3357371"/>
            <a:ext cx="509270" cy="508000"/>
            <a:chOff x="9218676" y="3357371"/>
            <a:chExt cx="50927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9222486" y="3361181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401447" y="499871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2"/>
                  </a:lnTo>
                  <a:lnTo>
                    <a:pt x="501396" y="99948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222486" y="3361181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8"/>
                  </a:lnTo>
                  <a:lnTo>
                    <a:pt x="501396" y="399922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73616" y="341655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024364" y="3374897"/>
            <a:ext cx="2446655" cy="4120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Intricate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Interplay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interplay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dynamics, compounded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territorial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disputes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complexities,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highlights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complexity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contemplating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future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alliances. alliances.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769441"/>
            <a:ext cx="9879965" cy="13919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Conclusion:</a:t>
            </a:r>
            <a:r>
              <a:rPr dirty="0" spc="-60"/>
              <a:t> </a:t>
            </a:r>
            <a:r>
              <a:rPr dirty="0"/>
              <a:t>Shaping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Future</a:t>
            </a:r>
            <a:r>
              <a:rPr dirty="0" spc="-20"/>
              <a:t> </a:t>
            </a:r>
            <a:r>
              <a:rPr dirty="0"/>
              <a:t>of</a:t>
            </a:r>
            <a:r>
              <a:rPr dirty="0" spc="-275"/>
              <a:t> </a:t>
            </a:r>
            <a:r>
              <a:rPr dirty="0" spc="-10"/>
              <a:t>Asian Geopolitics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598420"/>
            <a:ext cx="10563225" cy="4867910"/>
            <a:chOff x="2034539" y="2598420"/>
            <a:chExt cx="10563225" cy="486791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602230"/>
              <a:ext cx="10555605" cy="4860290"/>
            </a:xfrm>
            <a:custGeom>
              <a:avLst/>
              <a:gdLst/>
              <a:ahLst/>
              <a:cxnLst/>
              <a:rect l="l" t="t" r="r" b="b"/>
              <a:pathLst>
                <a:path w="10555605" h="486029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10455148" y="0"/>
                  </a:lnTo>
                  <a:lnTo>
                    <a:pt x="10494091" y="7868"/>
                  </a:lnTo>
                  <a:lnTo>
                    <a:pt x="10525902" y="29321"/>
                  </a:lnTo>
                  <a:lnTo>
                    <a:pt x="10547355" y="61132"/>
                  </a:lnTo>
                  <a:lnTo>
                    <a:pt x="10555224" y="100075"/>
                  </a:lnTo>
                  <a:lnTo>
                    <a:pt x="10555224" y="4760010"/>
                  </a:lnTo>
                  <a:lnTo>
                    <a:pt x="10547355" y="4798946"/>
                  </a:lnTo>
                  <a:lnTo>
                    <a:pt x="10525902" y="4830740"/>
                  </a:lnTo>
                  <a:lnTo>
                    <a:pt x="10494091" y="4852175"/>
                  </a:lnTo>
                  <a:lnTo>
                    <a:pt x="10455148" y="4860036"/>
                  </a:lnTo>
                  <a:lnTo>
                    <a:pt x="100075" y="4860036"/>
                  </a:lnTo>
                  <a:lnTo>
                    <a:pt x="61132" y="4852175"/>
                  </a:lnTo>
                  <a:lnTo>
                    <a:pt x="29321" y="4830740"/>
                  </a:lnTo>
                  <a:lnTo>
                    <a:pt x="7868" y="4798946"/>
                  </a:lnTo>
                  <a:lnTo>
                    <a:pt x="0" y="4760010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2609088"/>
              <a:ext cx="10540365" cy="1615440"/>
            </a:xfrm>
            <a:custGeom>
              <a:avLst/>
              <a:gdLst/>
              <a:ahLst/>
              <a:cxnLst/>
              <a:rect l="l" t="t" r="r" b="b"/>
              <a:pathLst>
                <a:path w="10540365" h="1615439">
                  <a:moveTo>
                    <a:pt x="10539984" y="0"/>
                  </a:moveTo>
                  <a:lnTo>
                    <a:pt x="0" y="0"/>
                  </a:lnTo>
                  <a:lnTo>
                    <a:pt x="0" y="1615439"/>
                  </a:lnTo>
                  <a:lnTo>
                    <a:pt x="10539984" y="1615439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2809748"/>
            <a:ext cx="191516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Emerging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620761" y="2747569"/>
            <a:ext cx="4612005" cy="1674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exploration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unveils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dynamic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significantly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shape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continent. continent.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045207" y="4224528"/>
            <a:ext cx="10540365" cy="1614170"/>
          </a:xfrm>
          <a:custGeom>
            <a:avLst/>
            <a:gdLst/>
            <a:ahLst/>
            <a:cxnLst/>
            <a:rect l="l" t="t" r="r" b="b"/>
            <a:pathLst>
              <a:path w="10540365" h="1614170">
                <a:moveTo>
                  <a:pt x="10539984" y="0"/>
                </a:moveTo>
                <a:lnTo>
                  <a:pt x="0" y="0"/>
                </a:lnTo>
                <a:lnTo>
                  <a:pt x="0" y="1613916"/>
                </a:lnTo>
                <a:lnTo>
                  <a:pt x="10539984" y="1613916"/>
                </a:lnTo>
                <a:lnTo>
                  <a:pt x="10539984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346705" y="4424553"/>
            <a:ext cx="180340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620761" y="4362763"/>
            <a:ext cx="4600575" cy="1674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arising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ascent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China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India underscore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deeper understanding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dynamics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Asia.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045207" y="5838444"/>
            <a:ext cx="10540365" cy="1615440"/>
          </a:xfrm>
          <a:custGeom>
            <a:avLst/>
            <a:gdLst/>
            <a:ahLst/>
            <a:cxnLst/>
            <a:rect l="l" t="t" r="r" b="b"/>
            <a:pathLst>
              <a:path w="10540365" h="1615440">
                <a:moveTo>
                  <a:pt x="10539984" y="0"/>
                </a:moveTo>
                <a:lnTo>
                  <a:pt x="0" y="0"/>
                </a:lnTo>
                <a:lnTo>
                  <a:pt x="0" y="1615439"/>
                </a:lnTo>
                <a:lnTo>
                  <a:pt x="10539984" y="1615439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346705" y="6039739"/>
            <a:ext cx="178943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Nuanced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Analysis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620761" y="5977559"/>
            <a:ext cx="4515485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complexities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Asian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requires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nuanced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approach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considers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interplay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interplay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political,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economic factors.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82295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78779" cy="8229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99021" y="3138677"/>
            <a:ext cx="6193790" cy="189801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>
                <a:solidFill>
                  <a:srgbClr val="302E2B"/>
                </a:solidFill>
                <a:latin typeface="Carlito"/>
                <a:cs typeface="Carlito"/>
              </a:rPr>
              <a:t>Can</a:t>
            </a:r>
            <a:r>
              <a:rPr dirty="0" sz="6000" spc="-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z="6000">
                <a:solidFill>
                  <a:srgbClr val="302E2B"/>
                </a:solidFill>
                <a:latin typeface="Carlito"/>
                <a:cs typeface="Carlito"/>
              </a:rPr>
              <a:t>India and </a:t>
            </a:r>
            <a:r>
              <a:rPr dirty="0" sz="6000" spc="-10">
                <a:solidFill>
                  <a:srgbClr val="302E2B"/>
                </a:solidFill>
                <a:latin typeface="Carlito"/>
                <a:cs typeface="Carlito"/>
              </a:rPr>
              <a:t>China </a:t>
            </a:r>
            <a:r>
              <a:rPr dirty="0" sz="6000">
                <a:solidFill>
                  <a:srgbClr val="302E2B"/>
                </a:solidFill>
                <a:latin typeface="Carlito"/>
                <a:cs typeface="Carlito"/>
              </a:rPr>
              <a:t>Get</a:t>
            </a:r>
            <a:r>
              <a:rPr dirty="0" sz="6000" spc="-45">
                <a:solidFill>
                  <a:srgbClr val="302E2B"/>
                </a:solidFill>
                <a:latin typeface="Carlito"/>
                <a:cs typeface="Carlito"/>
              </a:rPr>
              <a:t> </a:t>
            </a:r>
            <a:r>
              <a:rPr dirty="0" sz="6000" spc="-10">
                <a:solidFill>
                  <a:srgbClr val="302E2B"/>
                </a:solidFill>
                <a:latin typeface="Carlito"/>
                <a:cs typeface="Carlito"/>
              </a:rPr>
              <a:t>Along?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2024-06-23T17:05:14Z</dcterms:created>
  <dcterms:modified xsi:type="dcterms:W3CDTF">2024-06-23T17:05:14Z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2024-06-23T00:00:00Z</vt:filetime>
  </property>
  <property fmtid="{D5CDD505-2E9C-101B-9397-08002B2CF9AE}" pid="5" name="Producer">
    <vt:lpwstr>3-Heights(TM) PDF Security Shell 4.8.25.2 (http://www.pdf-tools.com)</vt:lpwstr>
  </property>
</Properties>
</file>