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610"/>
  </p:normalViewPr>
  <p:slideViewPr>
    <p:cSldViewPr snapToGrid="0" snapToObjects="1">
      <p:cViewPr varScale="1">
        <p:scale>
          <a:sx n="95" d="100"/>
          <a:sy n="95" d="100"/>
        </p:scale>
        <p:origin x="48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547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2579592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858290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83064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333046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44249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861210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250795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2063255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2246019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2324226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2099361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3525967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2513692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2034700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3264319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3065287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5678113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23073265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23500200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2545131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25464161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2660892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20467437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728840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9946554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3936007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500314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666548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75000"/>
            </a:srgbClr>
          </a:solidFill>
          <a:ln/>
        </p:spPr>
      </p:sp>
      <p:pic>
        <p:nvPicPr>
          <p:cNvPr id="4"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5" name="Text 2"/>
          <p:cNvSpPr/>
          <p:nvPr/>
        </p:nvSpPr>
        <p:spPr>
          <a:xfrm>
            <a:off x="6319599" y="1691521"/>
            <a:ext cx="7477601" cy="2874645"/>
          </a:xfrm>
          <a:prstGeom prst="rect">
            <a:avLst/>
          </a:prstGeom>
          <a:noFill/>
          <a:ln/>
        </p:spPr>
        <p:txBody>
          <a:bodyPr wrap="square" rtlCol="0" anchor="t"/>
          <a:lstStyle/>
          <a:p>
            <a:pPr marL="0" indent="0">
              <a:lnSpc>
                <a:spcPts val="7545"/>
              </a:lnSpc>
              <a:buNone/>
            </a:pPr>
            <a:r>
              <a:rPr lang="en-US" sz="6036" dirty="0">
                <a:solidFill>
                  <a:srgbClr val="1B1B27"/>
                </a:solidFill>
                <a:latin typeface="Raleway" pitchFamily="34" charset="0"/>
                <a:ea typeface="Raleway" pitchFamily="34" charset="-122"/>
                <a:cs typeface="Raleway" pitchFamily="34" charset="-120"/>
              </a:rPr>
              <a:t>Russia's Resurgence: A New Era in Geopolitics</a:t>
            </a:r>
            <a:endParaRPr lang="en-US" sz="6036" dirty="0"/>
          </a:p>
        </p:txBody>
      </p:sp>
      <p:sp>
        <p:nvSpPr>
          <p:cNvPr id="6" name="Text 3"/>
          <p:cNvSpPr/>
          <p:nvPr/>
        </p:nvSpPr>
        <p:spPr>
          <a:xfrm>
            <a:off x="6319599" y="4899422"/>
            <a:ext cx="7477601" cy="999768"/>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Russia's resurgence has captivated global attention, as the nation reasserts its influence on the world stage through military assertiveness, strategic alliances, and economic advancements.</a:t>
            </a:r>
            <a:endParaRPr lang="en-US" sz="1750" dirty="0"/>
          </a:p>
        </p:txBody>
      </p:sp>
      <p:sp>
        <p:nvSpPr>
          <p:cNvPr id="7" name="Shape 4"/>
          <p:cNvSpPr/>
          <p:nvPr/>
        </p:nvSpPr>
        <p:spPr>
          <a:xfrm>
            <a:off x="6319599" y="6165771"/>
            <a:ext cx="355402" cy="355402"/>
          </a:xfrm>
          <a:prstGeom prst="roundRect">
            <a:avLst>
              <a:gd name="adj" fmla="val 25726039"/>
            </a:avLst>
          </a:prstGeom>
          <a:noFill/>
          <a:ln w="7620">
            <a:solidFill>
              <a:srgbClr val="FFFFFF"/>
            </a:solidFill>
            <a:prstDash val="solid"/>
          </a:ln>
        </p:spPr>
      </p:sp>
      <p:sp>
        <p:nvSpPr>
          <p:cNvPr id="9" name="Text 5"/>
          <p:cNvSpPr/>
          <p:nvPr/>
        </p:nvSpPr>
        <p:spPr>
          <a:xfrm>
            <a:off x="6786086" y="6149102"/>
            <a:ext cx="1331000" cy="388858"/>
          </a:xfrm>
          <a:prstGeom prst="rect">
            <a:avLst/>
          </a:prstGeom>
          <a:noFill/>
          <a:ln/>
        </p:spPr>
        <p:txBody>
          <a:bodyPr wrap="none" rtlCol="0" anchor="t"/>
          <a:lstStyle/>
          <a:p>
            <a:pPr marL="0" indent="0" algn="l">
              <a:lnSpc>
                <a:spcPts val="3062"/>
              </a:lnSpc>
              <a:buNone/>
            </a:pPr>
            <a:endParaRPr lang="en-US" sz="2187"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75000"/>
            </a:srgbClr>
          </a:solidFill>
          <a:ln/>
        </p:spPr>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oundRect">
            <a:avLst>
              <a:gd name="adj" fmla="val 2430"/>
            </a:avLst>
          </a:prstGeom>
          <a:solidFill>
            <a:srgbClr val="FFFFFF">
              <a:alpha val="85000"/>
            </a:srgbClr>
          </a:solidFill>
          <a:ln/>
        </p:spPr>
      </p:sp>
      <p:sp>
        <p:nvSpPr>
          <p:cNvPr id="6" name="Text 3"/>
          <p:cNvSpPr/>
          <p:nvPr/>
        </p:nvSpPr>
        <p:spPr>
          <a:xfrm>
            <a:off x="2037993" y="1546622"/>
            <a:ext cx="5554980" cy="694373"/>
          </a:xfrm>
          <a:prstGeom prst="rect">
            <a:avLst/>
          </a:prstGeom>
          <a:noFill/>
          <a:ln/>
        </p:spPr>
        <p:txBody>
          <a:bodyPr wrap="none" rtlCol="0" anchor="t"/>
          <a:lstStyle/>
          <a:p>
            <a:pPr marL="0" indent="0">
              <a:lnSpc>
                <a:spcPts val="5468"/>
              </a:lnSpc>
              <a:buNone/>
            </a:pPr>
            <a:r>
              <a:rPr lang="en-US" sz="4374" dirty="0">
                <a:solidFill>
                  <a:srgbClr val="1B1B27"/>
                </a:solidFill>
                <a:latin typeface="Raleway" pitchFamily="34" charset="0"/>
                <a:ea typeface="Raleway" pitchFamily="34" charset="-122"/>
                <a:cs typeface="Raleway" pitchFamily="34" charset="-120"/>
              </a:rPr>
              <a:t>Russia's Pivot to Asia</a:t>
            </a:r>
            <a:endParaRPr lang="en-US" sz="4374" dirty="0"/>
          </a:p>
        </p:txBody>
      </p:sp>
      <p:sp>
        <p:nvSpPr>
          <p:cNvPr id="7" name="Shape 4"/>
          <p:cNvSpPr/>
          <p:nvPr/>
        </p:nvSpPr>
        <p:spPr>
          <a:xfrm>
            <a:off x="7293054" y="2574250"/>
            <a:ext cx="44410" cy="4108728"/>
          </a:xfrm>
          <a:prstGeom prst="roundRect">
            <a:avLst>
              <a:gd name="adj" fmla="val 225151"/>
            </a:avLst>
          </a:prstGeom>
          <a:solidFill>
            <a:srgbClr val="C7C7D0"/>
          </a:solidFill>
          <a:ln/>
        </p:spPr>
      </p:sp>
      <p:sp>
        <p:nvSpPr>
          <p:cNvPr id="8" name="Shape 5"/>
          <p:cNvSpPr/>
          <p:nvPr/>
        </p:nvSpPr>
        <p:spPr>
          <a:xfrm>
            <a:off x="6287631" y="3051870"/>
            <a:ext cx="777597" cy="44410"/>
          </a:xfrm>
          <a:prstGeom prst="roundRect">
            <a:avLst>
              <a:gd name="adj" fmla="val 225151"/>
            </a:avLst>
          </a:prstGeom>
          <a:solidFill>
            <a:srgbClr val="C7C7D0"/>
          </a:solidFill>
          <a:ln/>
        </p:spPr>
      </p:sp>
      <p:sp>
        <p:nvSpPr>
          <p:cNvPr id="9" name="Shape 6"/>
          <p:cNvSpPr/>
          <p:nvPr/>
        </p:nvSpPr>
        <p:spPr>
          <a:xfrm>
            <a:off x="7065228" y="2824163"/>
            <a:ext cx="499943" cy="499943"/>
          </a:xfrm>
          <a:prstGeom prst="roundRect">
            <a:avLst>
              <a:gd name="adj" fmla="val 20000"/>
            </a:avLst>
          </a:prstGeom>
          <a:solidFill>
            <a:srgbClr val="E1E1EA"/>
          </a:solidFill>
          <a:ln w="7620">
            <a:solidFill>
              <a:srgbClr val="C7C7D0"/>
            </a:solidFill>
            <a:prstDash val="solid"/>
          </a:ln>
        </p:spPr>
      </p:sp>
      <p:sp>
        <p:nvSpPr>
          <p:cNvPr id="10" name="Text 7"/>
          <p:cNvSpPr/>
          <p:nvPr/>
        </p:nvSpPr>
        <p:spPr>
          <a:xfrm>
            <a:off x="7243822" y="2907506"/>
            <a:ext cx="142637" cy="333256"/>
          </a:xfrm>
          <a:prstGeom prst="rect">
            <a:avLst/>
          </a:prstGeom>
          <a:noFill/>
          <a:ln/>
        </p:spPr>
        <p:txBody>
          <a:bodyPr wrap="none" rtlCol="0" anchor="t"/>
          <a:lstStyle/>
          <a:p>
            <a:pPr marL="0" indent="0" algn="ctr">
              <a:lnSpc>
                <a:spcPts val="2624"/>
              </a:lnSpc>
              <a:buNone/>
            </a:pPr>
            <a:r>
              <a:rPr lang="en-US" sz="2624" dirty="0">
                <a:solidFill>
                  <a:srgbClr val="3C3939"/>
                </a:solidFill>
                <a:latin typeface="Raleway" pitchFamily="34" charset="0"/>
                <a:ea typeface="Raleway" pitchFamily="34" charset="-122"/>
                <a:cs typeface="Raleway" pitchFamily="34" charset="-120"/>
              </a:rPr>
              <a:t>1</a:t>
            </a:r>
            <a:endParaRPr lang="en-US" sz="2624" dirty="0"/>
          </a:p>
        </p:txBody>
      </p:sp>
      <p:sp>
        <p:nvSpPr>
          <p:cNvPr id="11" name="Text 8"/>
          <p:cNvSpPr/>
          <p:nvPr/>
        </p:nvSpPr>
        <p:spPr>
          <a:xfrm>
            <a:off x="3315653" y="2796421"/>
            <a:ext cx="2777490" cy="347186"/>
          </a:xfrm>
          <a:prstGeom prst="rect">
            <a:avLst/>
          </a:prstGeom>
          <a:noFill/>
          <a:ln/>
        </p:spPr>
        <p:txBody>
          <a:bodyPr wrap="none" rtlCol="0" anchor="t"/>
          <a:lstStyle/>
          <a:p>
            <a:pPr marL="0" indent="0" algn="r">
              <a:lnSpc>
                <a:spcPts val="2734"/>
              </a:lnSpc>
              <a:buNone/>
            </a:pPr>
            <a:r>
              <a:rPr lang="en-US" sz="2187" dirty="0">
                <a:solidFill>
                  <a:srgbClr val="3C3939"/>
                </a:solidFill>
                <a:latin typeface="Raleway" pitchFamily="34" charset="0"/>
                <a:ea typeface="Raleway" pitchFamily="34" charset="-122"/>
                <a:cs typeface="Raleway" pitchFamily="34" charset="-120"/>
              </a:rPr>
              <a:t>Arms Supplier</a:t>
            </a:r>
            <a:endParaRPr lang="en-US" sz="2187" dirty="0"/>
          </a:p>
        </p:txBody>
      </p:sp>
      <p:sp>
        <p:nvSpPr>
          <p:cNvPr id="12" name="Text 9"/>
          <p:cNvSpPr/>
          <p:nvPr/>
        </p:nvSpPr>
        <p:spPr>
          <a:xfrm>
            <a:off x="2037993" y="3276838"/>
            <a:ext cx="4055150" cy="999768"/>
          </a:xfrm>
          <a:prstGeom prst="rect">
            <a:avLst/>
          </a:prstGeom>
          <a:noFill/>
          <a:ln/>
        </p:spPr>
        <p:txBody>
          <a:bodyPr wrap="square" rtlCol="0" anchor="t"/>
          <a:lstStyle/>
          <a:p>
            <a:pPr marL="0" indent="0" algn="r">
              <a:lnSpc>
                <a:spcPts val="2624"/>
              </a:lnSpc>
              <a:buNone/>
            </a:pPr>
            <a:r>
              <a:rPr lang="en-US" sz="1750" dirty="0">
                <a:solidFill>
                  <a:srgbClr val="3C3939"/>
                </a:solidFill>
                <a:latin typeface="Roboto" pitchFamily="34" charset="0"/>
                <a:ea typeface="Roboto" pitchFamily="34" charset="-122"/>
                <a:cs typeface="Roboto" pitchFamily="34" charset="-120"/>
              </a:rPr>
              <a:t>Russia has become a major arms exporter to Asian countries, including Vietnam, Indonesia, and India.</a:t>
            </a:r>
            <a:endParaRPr lang="en-US" sz="1750" dirty="0"/>
          </a:p>
        </p:txBody>
      </p:sp>
      <p:sp>
        <p:nvSpPr>
          <p:cNvPr id="13" name="Shape 10"/>
          <p:cNvSpPr/>
          <p:nvPr/>
        </p:nvSpPr>
        <p:spPr>
          <a:xfrm>
            <a:off x="7565172" y="4162723"/>
            <a:ext cx="777597" cy="44410"/>
          </a:xfrm>
          <a:prstGeom prst="roundRect">
            <a:avLst>
              <a:gd name="adj" fmla="val 225151"/>
            </a:avLst>
          </a:prstGeom>
          <a:solidFill>
            <a:srgbClr val="C7C7D0"/>
          </a:solidFill>
          <a:ln/>
        </p:spPr>
      </p:sp>
      <p:sp>
        <p:nvSpPr>
          <p:cNvPr id="14" name="Shape 11"/>
          <p:cNvSpPr/>
          <p:nvPr/>
        </p:nvSpPr>
        <p:spPr>
          <a:xfrm>
            <a:off x="7065228" y="3935016"/>
            <a:ext cx="499943" cy="499943"/>
          </a:xfrm>
          <a:prstGeom prst="roundRect">
            <a:avLst>
              <a:gd name="adj" fmla="val 20000"/>
            </a:avLst>
          </a:prstGeom>
          <a:solidFill>
            <a:srgbClr val="E1E1EA"/>
          </a:solidFill>
          <a:ln w="7620">
            <a:solidFill>
              <a:srgbClr val="C7C7D0"/>
            </a:solidFill>
            <a:prstDash val="solid"/>
          </a:ln>
        </p:spPr>
      </p:sp>
      <p:sp>
        <p:nvSpPr>
          <p:cNvPr id="15" name="Text 12"/>
          <p:cNvSpPr/>
          <p:nvPr/>
        </p:nvSpPr>
        <p:spPr>
          <a:xfrm>
            <a:off x="7228344" y="4018359"/>
            <a:ext cx="173712" cy="333256"/>
          </a:xfrm>
          <a:prstGeom prst="rect">
            <a:avLst/>
          </a:prstGeom>
          <a:noFill/>
          <a:ln/>
        </p:spPr>
        <p:txBody>
          <a:bodyPr wrap="none" rtlCol="0" anchor="t"/>
          <a:lstStyle/>
          <a:p>
            <a:pPr marL="0" indent="0" algn="ctr">
              <a:lnSpc>
                <a:spcPts val="2624"/>
              </a:lnSpc>
              <a:buNone/>
            </a:pPr>
            <a:r>
              <a:rPr lang="en-US" sz="2624" dirty="0">
                <a:solidFill>
                  <a:srgbClr val="3C3939"/>
                </a:solidFill>
                <a:latin typeface="Raleway" pitchFamily="34" charset="0"/>
                <a:ea typeface="Raleway" pitchFamily="34" charset="-122"/>
                <a:cs typeface="Raleway" pitchFamily="34" charset="-120"/>
              </a:rPr>
              <a:t>2</a:t>
            </a:r>
            <a:endParaRPr lang="en-US" sz="2624" dirty="0"/>
          </a:p>
        </p:txBody>
      </p:sp>
      <p:sp>
        <p:nvSpPr>
          <p:cNvPr id="16" name="Text 13"/>
          <p:cNvSpPr/>
          <p:nvPr/>
        </p:nvSpPr>
        <p:spPr>
          <a:xfrm>
            <a:off x="8537258" y="3907274"/>
            <a:ext cx="2812137" cy="347186"/>
          </a:xfrm>
          <a:prstGeom prst="rect">
            <a:avLst/>
          </a:prstGeom>
          <a:noFill/>
          <a:ln/>
        </p:spPr>
        <p:txBody>
          <a:bodyPr wrap="none" rtlCol="0" anchor="t"/>
          <a:lstStyle/>
          <a:p>
            <a:pPr marL="0" indent="0" algn="l">
              <a:lnSpc>
                <a:spcPts val="2734"/>
              </a:lnSpc>
              <a:buNone/>
            </a:pPr>
            <a:r>
              <a:rPr lang="en-US" sz="2187" dirty="0">
                <a:solidFill>
                  <a:srgbClr val="3C3939"/>
                </a:solidFill>
                <a:latin typeface="Raleway" pitchFamily="34" charset="0"/>
                <a:ea typeface="Raleway" pitchFamily="34" charset="-122"/>
                <a:cs typeface="Raleway" pitchFamily="34" charset="-120"/>
              </a:rPr>
              <a:t>Strategic Partnerships</a:t>
            </a:r>
            <a:endParaRPr lang="en-US" sz="2187" dirty="0"/>
          </a:p>
        </p:txBody>
      </p:sp>
      <p:sp>
        <p:nvSpPr>
          <p:cNvPr id="17" name="Text 14"/>
          <p:cNvSpPr/>
          <p:nvPr/>
        </p:nvSpPr>
        <p:spPr>
          <a:xfrm>
            <a:off x="8537258" y="4387691"/>
            <a:ext cx="4055150" cy="999768"/>
          </a:xfrm>
          <a:prstGeom prst="rect">
            <a:avLst/>
          </a:prstGeom>
          <a:noFill/>
          <a:ln/>
        </p:spPr>
        <p:txBody>
          <a:bodyPr wrap="square" rtlCol="0" anchor="t"/>
          <a:lstStyle/>
          <a:p>
            <a:pPr marL="0" indent="0" algn="l">
              <a:lnSpc>
                <a:spcPts val="2624"/>
              </a:lnSpc>
              <a:buNone/>
            </a:pPr>
            <a:r>
              <a:rPr lang="en-US" sz="1750" dirty="0">
                <a:solidFill>
                  <a:srgbClr val="3C3939"/>
                </a:solidFill>
                <a:latin typeface="Roboto" pitchFamily="34" charset="0"/>
                <a:ea typeface="Roboto" pitchFamily="34" charset="-122"/>
                <a:cs typeface="Roboto" pitchFamily="34" charset="-120"/>
              </a:rPr>
              <a:t>Russia has strengthened its partnerships with China and India, seeking to counter Western influence.</a:t>
            </a:r>
            <a:endParaRPr lang="en-US" sz="1750" dirty="0"/>
          </a:p>
        </p:txBody>
      </p:sp>
      <p:sp>
        <p:nvSpPr>
          <p:cNvPr id="18" name="Shape 15"/>
          <p:cNvSpPr/>
          <p:nvPr/>
        </p:nvSpPr>
        <p:spPr>
          <a:xfrm>
            <a:off x="6287631" y="5236071"/>
            <a:ext cx="777597" cy="44410"/>
          </a:xfrm>
          <a:prstGeom prst="roundRect">
            <a:avLst>
              <a:gd name="adj" fmla="val 225151"/>
            </a:avLst>
          </a:prstGeom>
          <a:solidFill>
            <a:srgbClr val="C7C7D0"/>
          </a:solidFill>
          <a:ln/>
        </p:spPr>
      </p:sp>
      <p:sp>
        <p:nvSpPr>
          <p:cNvPr id="19" name="Shape 16"/>
          <p:cNvSpPr/>
          <p:nvPr/>
        </p:nvSpPr>
        <p:spPr>
          <a:xfrm>
            <a:off x="7065228" y="5008364"/>
            <a:ext cx="499943" cy="499943"/>
          </a:xfrm>
          <a:prstGeom prst="roundRect">
            <a:avLst>
              <a:gd name="adj" fmla="val 20000"/>
            </a:avLst>
          </a:prstGeom>
          <a:solidFill>
            <a:srgbClr val="E1E1EA"/>
          </a:solidFill>
          <a:ln w="7620">
            <a:solidFill>
              <a:srgbClr val="C7C7D0"/>
            </a:solidFill>
            <a:prstDash val="solid"/>
          </a:ln>
        </p:spPr>
      </p:sp>
      <p:sp>
        <p:nvSpPr>
          <p:cNvPr id="20" name="Text 17"/>
          <p:cNvSpPr/>
          <p:nvPr/>
        </p:nvSpPr>
        <p:spPr>
          <a:xfrm>
            <a:off x="7226201" y="5091708"/>
            <a:ext cx="177998" cy="333256"/>
          </a:xfrm>
          <a:prstGeom prst="rect">
            <a:avLst/>
          </a:prstGeom>
          <a:noFill/>
          <a:ln/>
        </p:spPr>
        <p:txBody>
          <a:bodyPr wrap="none" rtlCol="0" anchor="t"/>
          <a:lstStyle/>
          <a:p>
            <a:pPr marL="0" indent="0" algn="ctr">
              <a:lnSpc>
                <a:spcPts val="2624"/>
              </a:lnSpc>
              <a:buNone/>
            </a:pPr>
            <a:r>
              <a:rPr lang="en-US" sz="2624" dirty="0">
                <a:solidFill>
                  <a:srgbClr val="3C3939"/>
                </a:solidFill>
                <a:latin typeface="Raleway" pitchFamily="34" charset="0"/>
                <a:ea typeface="Raleway" pitchFamily="34" charset="-122"/>
                <a:cs typeface="Raleway" pitchFamily="34" charset="-120"/>
              </a:rPr>
              <a:t>3</a:t>
            </a:r>
            <a:endParaRPr lang="en-US" sz="2624" dirty="0"/>
          </a:p>
        </p:txBody>
      </p:sp>
      <p:sp>
        <p:nvSpPr>
          <p:cNvPr id="21" name="Text 18"/>
          <p:cNvSpPr/>
          <p:nvPr/>
        </p:nvSpPr>
        <p:spPr>
          <a:xfrm>
            <a:off x="3315653" y="4980623"/>
            <a:ext cx="2777490" cy="347186"/>
          </a:xfrm>
          <a:prstGeom prst="rect">
            <a:avLst/>
          </a:prstGeom>
          <a:noFill/>
          <a:ln/>
        </p:spPr>
        <p:txBody>
          <a:bodyPr wrap="none" rtlCol="0" anchor="t"/>
          <a:lstStyle/>
          <a:p>
            <a:pPr marL="0" indent="0" algn="r">
              <a:lnSpc>
                <a:spcPts val="2734"/>
              </a:lnSpc>
              <a:buNone/>
            </a:pPr>
            <a:r>
              <a:rPr lang="en-US" sz="2187" dirty="0">
                <a:solidFill>
                  <a:srgbClr val="3C3939"/>
                </a:solidFill>
                <a:latin typeface="Raleway" pitchFamily="34" charset="0"/>
                <a:ea typeface="Raleway" pitchFamily="34" charset="-122"/>
                <a:cs typeface="Raleway" pitchFamily="34" charset="-120"/>
              </a:rPr>
              <a:t>Expanding Influence</a:t>
            </a:r>
            <a:endParaRPr lang="en-US" sz="2187" dirty="0"/>
          </a:p>
        </p:txBody>
      </p:sp>
      <p:sp>
        <p:nvSpPr>
          <p:cNvPr id="22" name="Text 19"/>
          <p:cNvSpPr/>
          <p:nvPr/>
        </p:nvSpPr>
        <p:spPr>
          <a:xfrm>
            <a:off x="2037993" y="5461040"/>
            <a:ext cx="4055150" cy="999768"/>
          </a:xfrm>
          <a:prstGeom prst="rect">
            <a:avLst/>
          </a:prstGeom>
          <a:noFill/>
          <a:ln/>
        </p:spPr>
        <p:txBody>
          <a:bodyPr wrap="square" rtlCol="0" anchor="t"/>
          <a:lstStyle/>
          <a:p>
            <a:pPr marL="0" indent="0" algn="r">
              <a:lnSpc>
                <a:spcPts val="2624"/>
              </a:lnSpc>
              <a:buNone/>
            </a:pPr>
            <a:r>
              <a:rPr lang="en-US" sz="1750" dirty="0">
                <a:solidFill>
                  <a:srgbClr val="3C3939"/>
                </a:solidFill>
                <a:latin typeface="Roboto" pitchFamily="34" charset="0"/>
                <a:ea typeface="Roboto" pitchFamily="34" charset="-122"/>
                <a:cs typeface="Roboto" pitchFamily="34" charset="-120"/>
              </a:rPr>
              <a:t>Russia is gaining influence in Asia, challenging the US and NATO's presence in the region.</a:t>
            </a:r>
            <a:endParaRPr lang="en-US" sz="1750" dirty="0"/>
          </a:p>
        </p:txBody>
      </p:sp>
    </p:spTree>
    <p:extLst>
      <p:ext uri="{BB962C8B-B14F-4D97-AF65-F5344CB8AC3E}">
        <p14:creationId xmlns:p14="http://schemas.microsoft.com/office/powerpoint/2010/main" val="762726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75000"/>
            </a:srgbClr>
          </a:solidFill>
          <a:ln/>
        </p:spPr>
      </p:sp>
      <p:sp>
        <p:nvSpPr>
          <p:cNvPr id="4" name="Text 2"/>
          <p:cNvSpPr/>
          <p:nvPr/>
        </p:nvSpPr>
        <p:spPr>
          <a:xfrm>
            <a:off x="2037993" y="2438757"/>
            <a:ext cx="7755969" cy="694373"/>
          </a:xfrm>
          <a:prstGeom prst="rect">
            <a:avLst/>
          </a:prstGeom>
          <a:noFill/>
          <a:ln/>
        </p:spPr>
        <p:txBody>
          <a:bodyPr wrap="none" rtlCol="0" anchor="t"/>
          <a:lstStyle/>
          <a:p>
            <a:pPr marL="0" indent="0">
              <a:lnSpc>
                <a:spcPts val="5468"/>
              </a:lnSpc>
              <a:buNone/>
            </a:pPr>
            <a:r>
              <a:rPr lang="en-US" sz="4374" dirty="0">
                <a:solidFill>
                  <a:srgbClr val="1B1B27"/>
                </a:solidFill>
                <a:latin typeface="Raleway" pitchFamily="34" charset="0"/>
                <a:ea typeface="Raleway" pitchFamily="34" charset="-122"/>
                <a:cs typeface="Raleway" pitchFamily="34" charset="-120"/>
              </a:rPr>
              <a:t>The China-Russia Relationship</a:t>
            </a:r>
            <a:endParaRPr lang="en-US" sz="4374" dirty="0"/>
          </a:p>
        </p:txBody>
      </p:sp>
      <p:sp>
        <p:nvSpPr>
          <p:cNvPr id="5" name="Text 3"/>
          <p:cNvSpPr/>
          <p:nvPr/>
        </p:nvSpPr>
        <p:spPr>
          <a:xfrm>
            <a:off x="2037993" y="3688556"/>
            <a:ext cx="2777490" cy="347186"/>
          </a:xfrm>
          <a:prstGeom prst="rect">
            <a:avLst/>
          </a:prstGeom>
          <a:noFill/>
          <a:ln/>
        </p:spPr>
        <p:txBody>
          <a:bodyPr wrap="none" rtlCol="0" anchor="t"/>
          <a:lstStyle/>
          <a:p>
            <a:pPr marL="0" indent="0">
              <a:lnSpc>
                <a:spcPts val="2734"/>
              </a:lnSpc>
              <a:buNone/>
            </a:pPr>
            <a:r>
              <a:rPr lang="en-US" sz="2187" dirty="0">
                <a:solidFill>
                  <a:srgbClr val="1B1B27"/>
                </a:solidFill>
                <a:latin typeface="Raleway" pitchFamily="34" charset="0"/>
                <a:ea typeface="Raleway" pitchFamily="34" charset="-122"/>
                <a:cs typeface="Raleway" pitchFamily="34" charset="-120"/>
              </a:rPr>
              <a:t>Shared Interests</a:t>
            </a:r>
            <a:endParaRPr lang="en-US" sz="2187" dirty="0"/>
          </a:p>
        </p:txBody>
      </p:sp>
      <p:sp>
        <p:nvSpPr>
          <p:cNvPr id="6" name="Text 4"/>
          <p:cNvSpPr/>
          <p:nvPr/>
        </p:nvSpPr>
        <p:spPr>
          <a:xfrm>
            <a:off x="2037993" y="4257913"/>
            <a:ext cx="3156347" cy="1333024"/>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China and Russia have a "no-limits" partnership, united in their opposition to US dominance.</a:t>
            </a:r>
            <a:endParaRPr lang="en-US" sz="1750" dirty="0"/>
          </a:p>
        </p:txBody>
      </p:sp>
      <p:sp>
        <p:nvSpPr>
          <p:cNvPr id="7" name="Text 5"/>
          <p:cNvSpPr/>
          <p:nvPr/>
        </p:nvSpPr>
        <p:spPr>
          <a:xfrm>
            <a:off x="5743932" y="3688556"/>
            <a:ext cx="2777490" cy="347186"/>
          </a:xfrm>
          <a:prstGeom prst="rect">
            <a:avLst/>
          </a:prstGeom>
          <a:noFill/>
          <a:ln/>
        </p:spPr>
        <p:txBody>
          <a:bodyPr wrap="none" rtlCol="0" anchor="t"/>
          <a:lstStyle/>
          <a:p>
            <a:pPr marL="0" indent="0">
              <a:lnSpc>
                <a:spcPts val="2734"/>
              </a:lnSpc>
              <a:buNone/>
            </a:pPr>
            <a:r>
              <a:rPr lang="en-US" sz="2187" dirty="0">
                <a:solidFill>
                  <a:srgbClr val="1B1B27"/>
                </a:solidFill>
                <a:latin typeface="Raleway" pitchFamily="34" charset="0"/>
                <a:ea typeface="Raleway" pitchFamily="34" charset="-122"/>
                <a:cs typeface="Raleway" pitchFamily="34" charset="-120"/>
              </a:rPr>
              <a:t>Economic Ties</a:t>
            </a:r>
            <a:endParaRPr lang="en-US" sz="2187" dirty="0"/>
          </a:p>
        </p:txBody>
      </p:sp>
      <p:sp>
        <p:nvSpPr>
          <p:cNvPr id="8" name="Text 6"/>
          <p:cNvSpPr/>
          <p:nvPr/>
        </p:nvSpPr>
        <p:spPr>
          <a:xfrm>
            <a:off x="5743932" y="4257913"/>
            <a:ext cx="3156347" cy="999768"/>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China is a crucial energy market for Russia, with bilateral trade surging in recent years.</a:t>
            </a:r>
            <a:endParaRPr lang="en-US" sz="1750" dirty="0"/>
          </a:p>
        </p:txBody>
      </p:sp>
      <p:sp>
        <p:nvSpPr>
          <p:cNvPr id="9" name="Text 7"/>
          <p:cNvSpPr/>
          <p:nvPr/>
        </p:nvSpPr>
        <p:spPr>
          <a:xfrm>
            <a:off x="9449872" y="3688556"/>
            <a:ext cx="2915126" cy="347186"/>
          </a:xfrm>
          <a:prstGeom prst="rect">
            <a:avLst/>
          </a:prstGeom>
          <a:noFill/>
          <a:ln/>
        </p:spPr>
        <p:txBody>
          <a:bodyPr wrap="none" rtlCol="0" anchor="t"/>
          <a:lstStyle/>
          <a:p>
            <a:pPr marL="0" indent="0">
              <a:lnSpc>
                <a:spcPts val="2734"/>
              </a:lnSpc>
              <a:buNone/>
            </a:pPr>
            <a:r>
              <a:rPr lang="en-US" sz="2187" dirty="0">
                <a:solidFill>
                  <a:srgbClr val="1B1B27"/>
                </a:solidFill>
                <a:latin typeface="Raleway" pitchFamily="34" charset="0"/>
                <a:ea typeface="Raleway" pitchFamily="34" charset="-122"/>
                <a:cs typeface="Raleway" pitchFamily="34" charset="-120"/>
              </a:rPr>
              <a:t>Geopolitical Alignment</a:t>
            </a:r>
            <a:endParaRPr lang="en-US" sz="2187" dirty="0"/>
          </a:p>
        </p:txBody>
      </p:sp>
      <p:sp>
        <p:nvSpPr>
          <p:cNvPr id="10" name="Text 8"/>
          <p:cNvSpPr/>
          <p:nvPr/>
        </p:nvSpPr>
        <p:spPr>
          <a:xfrm>
            <a:off x="9449872" y="4257913"/>
            <a:ext cx="3156347" cy="1333024"/>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The Sino-Russian alliance aims to challenge the international order and promote authoritarian rule.</a:t>
            </a:r>
            <a:endParaRPr lang="en-US" sz="1750" dirty="0"/>
          </a:p>
        </p:txBody>
      </p:sp>
    </p:spTree>
    <p:extLst>
      <p:ext uri="{BB962C8B-B14F-4D97-AF65-F5344CB8AC3E}">
        <p14:creationId xmlns:p14="http://schemas.microsoft.com/office/powerpoint/2010/main" val="2960296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75000"/>
            </a:srgbClr>
          </a:solidFill>
          <a:ln/>
        </p:spPr>
      </p:sp>
      <p:sp>
        <p:nvSpPr>
          <p:cNvPr id="4" name="Text 2"/>
          <p:cNvSpPr/>
          <p:nvPr/>
        </p:nvSpPr>
        <p:spPr>
          <a:xfrm>
            <a:off x="2037993" y="1827848"/>
            <a:ext cx="5554980" cy="694373"/>
          </a:xfrm>
          <a:prstGeom prst="rect">
            <a:avLst/>
          </a:prstGeom>
          <a:noFill/>
          <a:ln/>
        </p:spPr>
        <p:txBody>
          <a:bodyPr wrap="none" rtlCol="0" anchor="t"/>
          <a:lstStyle/>
          <a:p>
            <a:pPr marL="0" indent="0">
              <a:lnSpc>
                <a:spcPts val="5468"/>
              </a:lnSpc>
              <a:buNone/>
            </a:pPr>
            <a:r>
              <a:rPr lang="en-US" sz="4374" dirty="0">
                <a:solidFill>
                  <a:srgbClr val="1B1B27"/>
                </a:solidFill>
                <a:latin typeface="Raleway" pitchFamily="34" charset="0"/>
                <a:ea typeface="Raleway" pitchFamily="34" charset="-122"/>
                <a:cs typeface="Raleway" pitchFamily="34" charset="-120"/>
              </a:rPr>
              <a:t>India's Balancing Act</a:t>
            </a:r>
            <a:endParaRPr lang="en-US" sz="4374" dirty="0"/>
          </a:p>
        </p:txBody>
      </p:sp>
      <p:sp>
        <p:nvSpPr>
          <p:cNvPr id="5" name="Shape 3"/>
          <p:cNvSpPr/>
          <p:nvPr/>
        </p:nvSpPr>
        <p:spPr>
          <a:xfrm>
            <a:off x="2037993" y="2966561"/>
            <a:ext cx="5166122" cy="1606510"/>
          </a:xfrm>
          <a:prstGeom prst="roundRect">
            <a:avLst>
              <a:gd name="adj" fmla="val 6224"/>
            </a:avLst>
          </a:prstGeom>
          <a:solidFill>
            <a:srgbClr val="E1E1EA"/>
          </a:solidFill>
          <a:ln w="7620">
            <a:solidFill>
              <a:srgbClr val="C7C7D0"/>
            </a:solidFill>
            <a:prstDash val="solid"/>
          </a:ln>
        </p:spPr>
      </p:sp>
      <p:sp>
        <p:nvSpPr>
          <p:cNvPr id="6" name="Text 4"/>
          <p:cNvSpPr/>
          <p:nvPr/>
        </p:nvSpPr>
        <p:spPr>
          <a:xfrm>
            <a:off x="2267783" y="3196352"/>
            <a:ext cx="2777490" cy="347186"/>
          </a:xfrm>
          <a:prstGeom prst="rect">
            <a:avLst/>
          </a:prstGeom>
          <a:noFill/>
          <a:ln/>
        </p:spPr>
        <p:txBody>
          <a:bodyPr wrap="none" rtlCol="0" anchor="t"/>
          <a:lstStyle/>
          <a:p>
            <a:pPr marL="0" indent="0">
              <a:lnSpc>
                <a:spcPts val="2734"/>
              </a:lnSpc>
              <a:buNone/>
            </a:pPr>
            <a:r>
              <a:rPr lang="en-US" sz="2187" dirty="0">
                <a:solidFill>
                  <a:srgbClr val="3C3939"/>
                </a:solidFill>
                <a:latin typeface="Raleway" pitchFamily="34" charset="0"/>
                <a:ea typeface="Raleway" pitchFamily="34" charset="-122"/>
                <a:cs typeface="Raleway" pitchFamily="34" charset="-120"/>
              </a:rPr>
              <a:t>Ties with Russia</a:t>
            </a:r>
            <a:endParaRPr lang="en-US" sz="2187" dirty="0"/>
          </a:p>
        </p:txBody>
      </p:sp>
      <p:sp>
        <p:nvSpPr>
          <p:cNvPr id="7" name="Text 5"/>
          <p:cNvSpPr/>
          <p:nvPr/>
        </p:nvSpPr>
        <p:spPr>
          <a:xfrm>
            <a:off x="2267783" y="3676769"/>
            <a:ext cx="4706541" cy="666512"/>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India maintains a strong partnership with Russia, despite US sanctions and pressure.</a:t>
            </a:r>
            <a:endParaRPr lang="en-US" sz="1750" dirty="0"/>
          </a:p>
        </p:txBody>
      </p:sp>
      <p:sp>
        <p:nvSpPr>
          <p:cNvPr id="8" name="Shape 6"/>
          <p:cNvSpPr/>
          <p:nvPr/>
        </p:nvSpPr>
        <p:spPr>
          <a:xfrm>
            <a:off x="7426285" y="2966561"/>
            <a:ext cx="5166122" cy="1606510"/>
          </a:xfrm>
          <a:prstGeom prst="roundRect">
            <a:avLst>
              <a:gd name="adj" fmla="val 6224"/>
            </a:avLst>
          </a:prstGeom>
          <a:solidFill>
            <a:srgbClr val="E1E1EA"/>
          </a:solidFill>
          <a:ln w="7620">
            <a:solidFill>
              <a:srgbClr val="C7C7D0"/>
            </a:solidFill>
            <a:prstDash val="solid"/>
          </a:ln>
        </p:spPr>
      </p:sp>
      <p:sp>
        <p:nvSpPr>
          <p:cNvPr id="9" name="Text 7"/>
          <p:cNvSpPr/>
          <p:nvPr/>
        </p:nvSpPr>
        <p:spPr>
          <a:xfrm>
            <a:off x="7656076" y="3196352"/>
            <a:ext cx="2777490" cy="347186"/>
          </a:xfrm>
          <a:prstGeom prst="rect">
            <a:avLst/>
          </a:prstGeom>
          <a:noFill/>
          <a:ln/>
        </p:spPr>
        <p:txBody>
          <a:bodyPr wrap="none" rtlCol="0" anchor="t"/>
          <a:lstStyle/>
          <a:p>
            <a:pPr marL="0" indent="0">
              <a:lnSpc>
                <a:spcPts val="2734"/>
              </a:lnSpc>
              <a:buNone/>
            </a:pPr>
            <a:r>
              <a:rPr lang="en-US" sz="2187" dirty="0">
                <a:solidFill>
                  <a:srgbClr val="3C3939"/>
                </a:solidFill>
                <a:latin typeface="Raleway" pitchFamily="34" charset="0"/>
                <a:ea typeface="Raleway" pitchFamily="34" charset="-122"/>
                <a:cs typeface="Raleway" pitchFamily="34" charset="-120"/>
              </a:rPr>
              <a:t>Relationship with US</a:t>
            </a:r>
            <a:endParaRPr lang="en-US" sz="2187" dirty="0"/>
          </a:p>
        </p:txBody>
      </p:sp>
      <p:sp>
        <p:nvSpPr>
          <p:cNvPr id="10" name="Text 8"/>
          <p:cNvSpPr/>
          <p:nvPr/>
        </p:nvSpPr>
        <p:spPr>
          <a:xfrm>
            <a:off x="7656076" y="3676769"/>
            <a:ext cx="4706541" cy="666512"/>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India also seeks to maintain close ties with the US and European powers.</a:t>
            </a:r>
            <a:endParaRPr lang="en-US" sz="1750" dirty="0"/>
          </a:p>
        </p:txBody>
      </p:sp>
      <p:sp>
        <p:nvSpPr>
          <p:cNvPr id="11" name="Shape 9"/>
          <p:cNvSpPr/>
          <p:nvPr/>
        </p:nvSpPr>
        <p:spPr>
          <a:xfrm>
            <a:off x="2037993" y="4795242"/>
            <a:ext cx="5166122" cy="1606510"/>
          </a:xfrm>
          <a:prstGeom prst="roundRect">
            <a:avLst>
              <a:gd name="adj" fmla="val 6224"/>
            </a:avLst>
          </a:prstGeom>
          <a:solidFill>
            <a:srgbClr val="E1E1EA"/>
          </a:solidFill>
          <a:ln w="7620">
            <a:solidFill>
              <a:srgbClr val="C7C7D0"/>
            </a:solidFill>
            <a:prstDash val="solid"/>
          </a:ln>
        </p:spPr>
      </p:sp>
      <p:sp>
        <p:nvSpPr>
          <p:cNvPr id="12" name="Text 10"/>
          <p:cNvSpPr/>
          <p:nvPr/>
        </p:nvSpPr>
        <p:spPr>
          <a:xfrm>
            <a:off x="2267783" y="5025033"/>
            <a:ext cx="2999303" cy="347186"/>
          </a:xfrm>
          <a:prstGeom prst="rect">
            <a:avLst/>
          </a:prstGeom>
          <a:noFill/>
          <a:ln/>
        </p:spPr>
        <p:txBody>
          <a:bodyPr wrap="none" rtlCol="0" anchor="t"/>
          <a:lstStyle/>
          <a:p>
            <a:pPr marL="0" indent="0">
              <a:lnSpc>
                <a:spcPts val="2734"/>
              </a:lnSpc>
              <a:buNone/>
            </a:pPr>
            <a:r>
              <a:rPr lang="en-US" sz="2187" dirty="0">
                <a:solidFill>
                  <a:srgbClr val="3C3939"/>
                </a:solidFill>
                <a:latin typeface="Raleway" pitchFamily="34" charset="0"/>
                <a:ea typeface="Raleway" pitchFamily="34" charset="-122"/>
                <a:cs typeface="Raleway" pitchFamily="34" charset="-120"/>
              </a:rPr>
              <a:t>Geopolitical Positioning</a:t>
            </a:r>
            <a:endParaRPr lang="en-US" sz="2187" dirty="0"/>
          </a:p>
        </p:txBody>
      </p:sp>
      <p:sp>
        <p:nvSpPr>
          <p:cNvPr id="13" name="Text 11"/>
          <p:cNvSpPr/>
          <p:nvPr/>
        </p:nvSpPr>
        <p:spPr>
          <a:xfrm>
            <a:off x="2267783" y="5505450"/>
            <a:ext cx="4706541" cy="666512"/>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India aims to bridge divides and balance its relationships with various powers.</a:t>
            </a:r>
            <a:endParaRPr lang="en-US" sz="1750" dirty="0"/>
          </a:p>
        </p:txBody>
      </p:sp>
      <p:sp>
        <p:nvSpPr>
          <p:cNvPr id="14" name="Shape 12"/>
          <p:cNvSpPr/>
          <p:nvPr/>
        </p:nvSpPr>
        <p:spPr>
          <a:xfrm>
            <a:off x="7426285" y="4795242"/>
            <a:ext cx="5166122" cy="1606510"/>
          </a:xfrm>
          <a:prstGeom prst="roundRect">
            <a:avLst>
              <a:gd name="adj" fmla="val 6224"/>
            </a:avLst>
          </a:prstGeom>
          <a:solidFill>
            <a:srgbClr val="E1E1EA"/>
          </a:solidFill>
          <a:ln w="7620">
            <a:solidFill>
              <a:srgbClr val="C7C7D0"/>
            </a:solidFill>
            <a:prstDash val="solid"/>
          </a:ln>
        </p:spPr>
      </p:sp>
      <p:sp>
        <p:nvSpPr>
          <p:cNvPr id="15" name="Text 13"/>
          <p:cNvSpPr/>
          <p:nvPr/>
        </p:nvSpPr>
        <p:spPr>
          <a:xfrm>
            <a:off x="7656076" y="5025033"/>
            <a:ext cx="2777490" cy="347186"/>
          </a:xfrm>
          <a:prstGeom prst="rect">
            <a:avLst/>
          </a:prstGeom>
          <a:noFill/>
          <a:ln/>
        </p:spPr>
        <p:txBody>
          <a:bodyPr wrap="none" rtlCol="0" anchor="t"/>
          <a:lstStyle/>
          <a:p>
            <a:pPr marL="0" indent="0">
              <a:lnSpc>
                <a:spcPts val="2734"/>
              </a:lnSpc>
              <a:buNone/>
            </a:pPr>
            <a:r>
              <a:rPr lang="en-US" sz="2187" dirty="0">
                <a:solidFill>
                  <a:srgbClr val="3C3939"/>
                </a:solidFill>
                <a:latin typeface="Raleway" pitchFamily="34" charset="0"/>
                <a:ea typeface="Raleway" pitchFamily="34" charset="-122"/>
                <a:cs typeface="Raleway" pitchFamily="34" charset="-120"/>
              </a:rPr>
              <a:t>Strategic Importance</a:t>
            </a:r>
            <a:endParaRPr lang="en-US" sz="2187" dirty="0"/>
          </a:p>
        </p:txBody>
      </p:sp>
      <p:sp>
        <p:nvSpPr>
          <p:cNvPr id="16" name="Text 14"/>
          <p:cNvSpPr/>
          <p:nvPr/>
        </p:nvSpPr>
        <p:spPr>
          <a:xfrm>
            <a:off x="7656076" y="5505450"/>
            <a:ext cx="4706541" cy="666512"/>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India's role is seen as crucial in shaping the geopolitical landscape in Asia.</a:t>
            </a:r>
            <a:endParaRPr lang="en-US" sz="1750" dirty="0"/>
          </a:p>
        </p:txBody>
      </p:sp>
    </p:spTree>
    <p:extLst>
      <p:ext uri="{BB962C8B-B14F-4D97-AF65-F5344CB8AC3E}">
        <p14:creationId xmlns:p14="http://schemas.microsoft.com/office/powerpoint/2010/main" val="3084811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75000"/>
            </a:srgbClr>
          </a:solidFill>
          <a:ln/>
        </p:spPr>
      </p:sp>
      <p:pic>
        <p:nvPicPr>
          <p:cNvPr id="4"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5" name="Shape 2"/>
          <p:cNvSpPr/>
          <p:nvPr/>
        </p:nvSpPr>
        <p:spPr>
          <a:xfrm>
            <a:off x="0" y="0"/>
            <a:ext cx="3657600" cy="8229600"/>
          </a:xfrm>
          <a:prstGeom prst="roundRect">
            <a:avLst>
              <a:gd name="adj" fmla="val 5468"/>
            </a:avLst>
          </a:prstGeom>
          <a:solidFill>
            <a:srgbClr val="E5E0DF"/>
          </a:solidFill>
          <a:ln/>
        </p:spPr>
      </p:sp>
      <p:pic>
        <p:nvPicPr>
          <p:cNvPr id="6" name="Image 1" descr="preencoded.png"/>
          <p:cNvPicPr>
            <a:picLocks noChangeAspect="1"/>
          </p:cNvPicPr>
          <p:nvPr/>
        </p:nvPicPr>
        <p:blipFill>
          <a:blip r:embed="rId4"/>
          <a:stretch>
            <a:fillRect/>
          </a:stretch>
        </p:blipFill>
        <p:spPr>
          <a:xfrm>
            <a:off x="0" y="0"/>
            <a:ext cx="3657600" cy="8229600"/>
          </a:xfrm>
          <a:prstGeom prst="rect">
            <a:avLst/>
          </a:prstGeom>
        </p:spPr>
      </p:pic>
      <p:sp>
        <p:nvSpPr>
          <p:cNvPr id="7" name="Text 3"/>
          <p:cNvSpPr/>
          <p:nvPr/>
        </p:nvSpPr>
        <p:spPr>
          <a:xfrm>
            <a:off x="4490799" y="1745813"/>
            <a:ext cx="9306401" cy="1388745"/>
          </a:xfrm>
          <a:prstGeom prst="rect">
            <a:avLst/>
          </a:prstGeom>
          <a:noFill/>
          <a:ln/>
        </p:spPr>
        <p:txBody>
          <a:bodyPr wrap="square" rtlCol="0" anchor="t"/>
          <a:lstStyle/>
          <a:p>
            <a:pPr marL="0" indent="0">
              <a:lnSpc>
                <a:spcPts val="5468"/>
              </a:lnSpc>
              <a:buNone/>
            </a:pPr>
            <a:r>
              <a:rPr lang="en-US" sz="4374" dirty="0">
                <a:solidFill>
                  <a:srgbClr val="1B1B27"/>
                </a:solidFill>
                <a:latin typeface="Raleway" pitchFamily="34" charset="0"/>
                <a:ea typeface="Raleway" pitchFamily="34" charset="-122"/>
                <a:cs typeface="Raleway" pitchFamily="34" charset="-120"/>
              </a:rPr>
              <a:t>Implications for the International Order</a:t>
            </a:r>
            <a:endParaRPr lang="en-US" sz="4374" dirty="0"/>
          </a:p>
        </p:txBody>
      </p:sp>
      <p:sp>
        <p:nvSpPr>
          <p:cNvPr id="8" name="Shape 4"/>
          <p:cNvSpPr/>
          <p:nvPr/>
        </p:nvSpPr>
        <p:spPr>
          <a:xfrm>
            <a:off x="4490799" y="3717727"/>
            <a:ext cx="499943" cy="499943"/>
          </a:xfrm>
          <a:prstGeom prst="roundRect">
            <a:avLst>
              <a:gd name="adj" fmla="val 20000"/>
            </a:avLst>
          </a:prstGeom>
          <a:solidFill>
            <a:srgbClr val="E1E1EA"/>
          </a:solidFill>
          <a:ln w="7620">
            <a:solidFill>
              <a:srgbClr val="C7C7D0"/>
            </a:solidFill>
            <a:prstDash val="solid"/>
          </a:ln>
        </p:spPr>
      </p:sp>
      <p:sp>
        <p:nvSpPr>
          <p:cNvPr id="9" name="Text 5"/>
          <p:cNvSpPr/>
          <p:nvPr/>
        </p:nvSpPr>
        <p:spPr>
          <a:xfrm>
            <a:off x="4669393" y="3801070"/>
            <a:ext cx="142637" cy="333256"/>
          </a:xfrm>
          <a:prstGeom prst="rect">
            <a:avLst/>
          </a:prstGeom>
          <a:noFill/>
          <a:ln/>
        </p:spPr>
        <p:txBody>
          <a:bodyPr wrap="none" rtlCol="0" anchor="t"/>
          <a:lstStyle/>
          <a:p>
            <a:pPr marL="0" indent="0" algn="ctr">
              <a:lnSpc>
                <a:spcPts val="2624"/>
              </a:lnSpc>
              <a:buNone/>
            </a:pPr>
            <a:r>
              <a:rPr lang="en-US" sz="2624" dirty="0">
                <a:solidFill>
                  <a:srgbClr val="3C3939"/>
                </a:solidFill>
                <a:latin typeface="Raleway" pitchFamily="34" charset="0"/>
                <a:ea typeface="Raleway" pitchFamily="34" charset="-122"/>
                <a:cs typeface="Raleway" pitchFamily="34" charset="-120"/>
              </a:rPr>
              <a:t>1</a:t>
            </a:r>
            <a:endParaRPr lang="en-US" sz="2624" dirty="0"/>
          </a:p>
        </p:txBody>
      </p:sp>
      <p:sp>
        <p:nvSpPr>
          <p:cNvPr id="10" name="Text 6"/>
          <p:cNvSpPr/>
          <p:nvPr/>
        </p:nvSpPr>
        <p:spPr>
          <a:xfrm>
            <a:off x="5212913" y="3717727"/>
            <a:ext cx="3280529" cy="347186"/>
          </a:xfrm>
          <a:prstGeom prst="rect">
            <a:avLst/>
          </a:prstGeom>
          <a:noFill/>
          <a:ln/>
        </p:spPr>
        <p:txBody>
          <a:bodyPr wrap="none" rtlCol="0" anchor="t"/>
          <a:lstStyle/>
          <a:p>
            <a:pPr marL="0" indent="0">
              <a:lnSpc>
                <a:spcPts val="2734"/>
              </a:lnSpc>
              <a:buNone/>
            </a:pPr>
            <a:r>
              <a:rPr lang="en-US" sz="2187" dirty="0">
                <a:solidFill>
                  <a:srgbClr val="3C3939"/>
                </a:solidFill>
                <a:latin typeface="Raleway" pitchFamily="34" charset="0"/>
                <a:ea typeface="Raleway" pitchFamily="34" charset="-122"/>
                <a:cs typeface="Raleway" pitchFamily="34" charset="-120"/>
              </a:rPr>
              <a:t>Shifting Balance of Power</a:t>
            </a:r>
            <a:endParaRPr lang="en-US" sz="2187" dirty="0"/>
          </a:p>
        </p:txBody>
      </p:sp>
      <p:sp>
        <p:nvSpPr>
          <p:cNvPr id="11" name="Text 7"/>
          <p:cNvSpPr/>
          <p:nvPr/>
        </p:nvSpPr>
        <p:spPr>
          <a:xfrm>
            <a:off x="5212913" y="4198144"/>
            <a:ext cx="3820001" cy="999768"/>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Russia's relationships with China and India challenge US influence and contribute to a multipolar world.</a:t>
            </a:r>
            <a:endParaRPr lang="en-US" sz="1750" dirty="0"/>
          </a:p>
        </p:txBody>
      </p:sp>
      <p:sp>
        <p:nvSpPr>
          <p:cNvPr id="12" name="Shape 8"/>
          <p:cNvSpPr/>
          <p:nvPr/>
        </p:nvSpPr>
        <p:spPr>
          <a:xfrm>
            <a:off x="9255085" y="3717727"/>
            <a:ext cx="499943" cy="499943"/>
          </a:xfrm>
          <a:prstGeom prst="roundRect">
            <a:avLst>
              <a:gd name="adj" fmla="val 20000"/>
            </a:avLst>
          </a:prstGeom>
          <a:solidFill>
            <a:srgbClr val="E1E1EA"/>
          </a:solidFill>
          <a:ln w="7620">
            <a:solidFill>
              <a:srgbClr val="C7C7D0"/>
            </a:solidFill>
            <a:prstDash val="solid"/>
          </a:ln>
        </p:spPr>
      </p:sp>
      <p:sp>
        <p:nvSpPr>
          <p:cNvPr id="13" name="Text 9"/>
          <p:cNvSpPr/>
          <p:nvPr/>
        </p:nvSpPr>
        <p:spPr>
          <a:xfrm>
            <a:off x="9418201" y="3801070"/>
            <a:ext cx="173712" cy="333256"/>
          </a:xfrm>
          <a:prstGeom prst="rect">
            <a:avLst/>
          </a:prstGeom>
          <a:noFill/>
          <a:ln/>
        </p:spPr>
        <p:txBody>
          <a:bodyPr wrap="none" rtlCol="0" anchor="t"/>
          <a:lstStyle/>
          <a:p>
            <a:pPr marL="0" indent="0" algn="ctr">
              <a:lnSpc>
                <a:spcPts val="2624"/>
              </a:lnSpc>
              <a:buNone/>
            </a:pPr>
            <a:r>
              <a:rPr lang="en-US" sz="2624" dirty="0">
                <a:solidFill>
                  <a:srgbClr val="3C3939"/>
                </a:solidFill>
                <a:latin typeface="Raleway" pitchFamily="34" charset="0"/>
                <a:ea typeface="Raleway" pitchFamily="34" charset="-122"/>
                <a:cs typeface="Raleway" pitchFamily="34" charset="-120"/>
              </a:rPr>
              <a:t>2</a:t>
            </a:r>
            <a:endParaRPr lang="en-US" sz="2624" dirty="0"/>
          </a:p>
        </p:txBody>
      </p:sp>
      <p:sp>
        <p:nvSpPr>
          <p:cNvPr id="14" name="Text 10"/>
          <p:cNvSpPr/>
          <p:nvPr/>
        </p:nvSpPr>
        <p:spPr>
          <a:xfrm>
            <a:off x="9977199" y="3717727"/>
            <a:ext cx="2777490" cy="347186"/>
          </a:xfrm>
          <a:prstGeom prst="rect">
            <a:avLst/>
          </a:prstGeom>
          <a:noFill/>
          <a:ln/>
        </p:spPr>
        <p:txBody>
          <a:bodyPr wrap="none" rtlCol="0" anchor="t"/>
          <a:lstStyle/>
          <a:p>
            <a:pPr marL="0" indent="0">
              <a:lnSpc>
                <a:spcPts val="2734"/>
              </a:lnSpc>
              <a:buNone/>
            </a:pPr>
            <a:r>
              <a:rPr lang="en-US" sz="2187" dirty="0">
                <a:solidFill>
                  <a:srgbClr val="3C3939"/>
                </a:solidFill>
                <a:latin typeface="Raleway" pitchFamily="34" charset="0"/>
                <a:ea typeface="Raleway" pitchFamily="34" charset="-122"/>
                <a:cs typeface="Raleway" pitchFamily="34" charset="-120"/>
              </a:rPr>
              <a:t>Strengthening BRICS</a:t>
            </a:r>
            <a:endParaRPr lang="en-US" sz="2187" dirty="0"/>
          </a:p>
        </p:txBody>
      </p:sp>
      <p:sp>
        <p:nvSpPr>
          <p:cNvPr id="15" name="Text 11"/>
          <p:cNvSpPr/>
          <p:nvPr/>
        </p:nvSpPr>
        <p:spPr>
          <a:xfrm>
            <a:off x="9977199" y="4198144"/>
            <a:ext cx="3820001" cy="999768"/>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Putin's diplomatic acumen has solidified Russia's partnerships within the BRICS framework.</a:t>
            </a:r>
            <a:endParaRPr lang="en-US" sz="1750" dirty="0"/>
          </a:p>
        </p:txBody>
      </p:sp>
      <p:sp>
        <p:nvSpPr>
          <p:cNvPr id="16" name="Shape 12"/>
          <p:cNvSpPr/>
          <p:nvPr/>
        </p:nvSpPr>
        <p:spPr>
          <a:xfrm>
            <a:off x="4490799" y="5669994"/>
            <a:ext cx="499943" cy="499943"/>
          </a:xfrm>
          <a:prstGeom prst="roundRect">
            <a:avLst>
              <a:gd name="adj" fmla="val 20000"/>
            </a:avLst>
          </a:prstGeom>
          <a:solidFill>
            <a:srgbClr val="E1E1EA"/>
          </a:solidFill>
          <a:ln w="7620">
            <a:solidFill>
              <a:srgbClr val="C7C7D0"/>
            </a:solidFill>
            <a:prstDash val="solid"/>
          </a:ln>
        </p:spPr>
      </p:sp>
      <p:sp>
        <p:nvSpPr>
          <p:cNvPr id="17" name="Text 13"/>
          <p:cNvSpPr/>
          <p:nvPr/>
        </p:nvSpPr>
        <p:spPr>
          <a:xfrm>
            <a:off x="4651772" y="5753338"/>
            <a:ext cx="177998" cy="333256"/>
          </a:xfrm>
          <a:prstGeom prst="rect">
            <a:avLst/>
          </a:prstGeom>
          <a:noFill/>
          <a:ln/>
        </p:spPr>
        <p:txBody>
          <a:bodyPr wrap="none" rtlCol="0" anchor="t"/>
          <a:lstStyle/>
          <a:p>
            <a:pPr marL="0" indent="0" algn="ctr">
              <a:lnSpc>
                <a:spcPts val="2624"/>
              </a:lnSpc>
              <a:buNone/>
            </a:pPr>
            <a:r>
              <a:rPr lang="en-US" sz="2624" dirty="0">
                <a:solidFill>
                  <a:srgbClr val="3C3939"/>
                </a:solidFill>
                <a:latin typeface="Raleway" pitchFamily="34" charset="0"/>
                <a:ea typeface="Raleway" pitchFamily="34" charset="-122"/>
                <a:cs typeface="Raleway" pitchFamily="34" charset="-120"/>
              </a:rPr>
              <a:t>3</a:t>
            </a:r>
            <a:endParaRPr lang="en-US" sz="2624" dirty="0"/>
          </a:p>
        </p:txBody>
      </p:sp>
      <p:sp>
        <p:nvSpPr>
          <p:cNvPr id="18" name="Text 14"/>
          <p:cNvSpPr/>
          <p:nvPr/>
        </p:nvSpPr>
        <p:spPr>
          <a:xfrm>
            <a:off x="5212913" y="5669994"/>
            <a:ext cx="2850952" cy="347186"/>
          </a:xfrm>
          <a:prstGeom prst="rect">
            <a:avLst/>
          </a:prstGeom>
          <a:noFill/>
          <a:ln/>
        </p:spPr>
        <p:txBody>
          <a:bodyPr wrap="none" rtlCol="0" anchor="t"/>
          <a:lstStyle/>
          <a:p>
            <a:pPr marL="0" indent="0">
              <a:lnSpc>
                <a:spcPts val="2734"/>
              </a:lnSpc>
              <a:buNone/>
            </a:pPr>
            <a:r>
              <a:rPr lang="en-US" sz="2187" dirty="0">
                <a:solidFill>
                  <a:srgbClr val="3C3939"/>
                </a:solidFill>
                <a:latin typeface="Raleway" pitchFamily="34" charset="0"/>
                <a:ea typeface="Raleway" pitchFamily="34" charset="-122"/>
                <a:cs typeface="Raleway" pitchFamily="34" charset="-120"/>
              </a:rPr>
              <a:t>Concerns for the West</a:t>
            </a:r>
            <a:endParaRPr lang="en-US" sz="2187" dirty="0"/>
          </a:p>
        </p:txBody>
      </p:sp>
      <p:sp>
        <p:nvSpPr>
          <p:cNvPr id="19" name="Text 15"/>
          <p:cNvSpPr/>
          <p:nvPr/>
        </p:nvSpPr>
        <p:spPr>
          <a:xfrm>
            <a:off x="5212913" y="6150412"/>
            <a:ext cx="8584287" cy="333256"/>
          </a:xfrm>
          <a:prstGeom prst="rect">
            <a:avLst/>
          </a:prstGeom>
          <a:noFill/>
          <a:ln/>
        </p:spPr>
        <p:txBody>
          <a:bodyPr wrap="non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The Russia-China-India alliance raises concerns for the US, NATO, and European states.</a:t>
            </a:r>
            <a:endParaRPr lang="en-US" sz="1750" dirty="0"/>
          </a:p>
        </p:txBody>
      </p:sp>
    </p:spTree>
    <p:extLst>
      <p:ext uri="{BB962C8B-B14F-4D97-AF65-F5344CB8AC3E}">
        <p14:creationId xmlns:p14="http://schemas.microsoft.com/office/powerpoint/2010/main" val="2826305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75000"/>
            </a:srgbClr>
          </a:solidFill>
          <a:ln/>
        </p:spPr>
      </p:sp>
      <p:pic>
        <p:nvPicPr>
          <p:cNvPr id="4"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5" name="Shape 2"/>
          <p:cNvSpPr/>
          <p:nvPr/>
        </p:nvSpPr>
        <p:spPr>
          <a:xfrm>
            <a:off x="10972800" y="0"/>
            <a:ext cx="3657600" cy="8229600"/>
          </a:xfrm>
          <a:prstGeom prst="rect">
            <a:avLst/>
          </a:prstGeom>
          <a:solidFill>
            <a:srgbClr val="E5E0DF"/>
          </a:solidFill>
          <a:ln/>
        </p:spPr>
      </p:sp>
      <p:pic>
        <p:nvPicPr>
          <p:cNvPr id="6" name="Image 1" descr="preencoded.png"/>
          <p:cNvPicPr>
            <a:picLocks noChangeAspect="1"/>
          </p:cNvPicPr>
          <p:nvPr/>
        </p:nvPicPr>
        <p:blipFill>
          <a:blip r:embed="rId4"/>
          <a:stretch>
            <a:fillRect/>
          </a:stretch>
        </p:blipFill>
        <p:spPr>
          <a:xfrm>
            <a:off x="10972800" y="0"/>
            <a:ext cx="3657600" cy="8229600"/>
          </a:xfrm>
          <a:prstGeom prst="rect">
            <a:avLst/>
          </a:prstGeom>
        </p:spPr>
      </p:pic>
      <p:sp>
        <p:nvSpPr>
          <p:cNvPr id="7" name="Text 3"/>
          <p:cNvSpPr/>
          <p:nvPr/>
        </p:nvSpPr>
        <p:spPr>
          <a:xfrm>
            <a:off x="833199" y="934760"/>
            <a:ext cx="8602980" cy="694373"/>
          </a:xfrm>
          <a:prstGeom prst="rect">
            <a:avLst/>
          </a:prstGeom>
          <a:noFill/>
          <a:ln/>
        </p:spPr>
        <p:txBody>
          <a:bodyPr wrap="none" rtlCol="0" anchor="t"/>
          <a:lstStyle/>
          <a:p>
            <a:pPr marL="0" indent="0">
              <a:lnSpc>
                <a:spcPts val="5468"/>
              </a:lnSpc>
              <a:buNone/>
            </a:pPr>
            <a:r>
              <a:rPr lang="en-US" sz="4374" dirty="0">
                <a:solidFill>
                  <a:srgbClr val="1B1B27"/>
                </a:solidFill>
                <a:latin typeface="Raleway" pitchFamily="34" charset="0"/>
                <a:ea typeface="Raleway" pitchFamily="34" charset="-122"/>
                <a:cs typeface="Raleway" pitchFamily="34" charset="-120"/>
              </a:rPr>
              <a:t>Implications for Japan and Taiwan</a:t>
            </a:r>
            <a:endParaRPr lang="en-US" sz="4374" dirty="0"/>
          </a:p>
        </p:txBody>
      </p:sp>
      <p:pic>
        <p:nvPicPr>
          <p:cNvPr id="8" name="Image 2" descr="preencoded.png"/>
          <p:cNvPicPr>
            <a:picLocks noChangeAspect="1"/>
          </p:cNvPicPr>
          <p:nvPr/>
        </p:nvPicPr>
        <p:blipFill>
          <a:blip r:embed="rId5"/>
          <a:stretch>
            <a:fillRect/>
          </a:stretch>
        </p:blipFill>
        <p:spPr>
          <a:xfrm>
            <a:off x="833199" y="1962388"/>
            <a:ext cx="1110972" cy="1777484"/>
          </a:xfrm>
          <a:prstGeom prst="rect">
            <a:avLst/>
          </a:prstGeom>
        </p:spPr>
      </p:pic>
      <p:sp>
        <p:nvSpPr>
          <p:cNvPr id="9" name="Text 4"/>
          <p:cNvSpPr/>
          <p:nvPr/>
        </p:nvSpPr>
        <p:spPr>
          <a:xfrm>
            <a:off x="2277428" y="2184559"/>
            <a:ext cx="2777490" cy="347186"/>
          </a:xfrm>
          <a:prstGeom prst="rect">
            <a:avLst/>
          </a:prstGeom>
          <a:noFill/>
          <a:ln/>
        </p:spPr>
        <p:txBody>
          <a:bodyPr wrap="none" rtlCol="0" anchor="t"/>
          <a:lstStyle/>
          <a:p>
            <a:pPr marL="0" indent="0" algn="l">
              <a:lnSpc>
                <a:spcPts val="2734"/>
              </a:lnSpc>
              <a:buNone/>
            </a:pPr>
            <a:r>
              <a:rPr lang="en-US" sz="2187" dirty="0">
                <a:solidFill>
                  <a:srgbClr val="3C3939"/>
                </a:solidFill>
                <a:latin typeface="Raleway" pitchFamily="34" charset="0"/>
                <a:ea typeface="Raleway" pitchFamily="34" charset="-122"/>
                <a:cs typeface="Raleway" pitchFamily="34" charset="-120"/>
              </a:rPr>
              <a:t>Japan's Perspective</a:t>
            </a:r>
            <a:endParaRPr lang="en-US" sz="2187" dirty="0"/>
          </a:p>
        </p:txBody>
      </p:sp>
      <p:sp>
        <p:nvSpPr>
          <p:cNvPr id="10" name="Text 5"/>
          <p:cNvSpPr/>
          <p:nvPr/>
        </p:nvSpPr>
        <p:spPr>
          <a:xfrm>
            <a:off x="2277428" y="2664976"/>
            <a:ext cx="7862173" cy="666512"/>
          </a:xfrm>
          <a:prstGeom prst="rect">
            <a:avLst/>
          </a:prstGeom>
          <a:noFill/>
          <a:ln/>
        </p:spPr>
        <p:txBody>
          <a:bodyPr wrap="square" rtlCol="0" anchor="t"/>
          <a:lstStyle/>
          <a:p>
            <a:pPr marL="0" indent="0" algn="l">
              <a:lnSpc>
                <a:spcPts val="2624"/>
              </a:lnSpc>
              <a:buNone/>
            </a:pPr>
            <a:r>
              <a:rPr lang="en-US" sz="1750" dirty="0">
                <a:solidFill>
                  <a:srgbClr val="3C3939"/>
                </a:solidFill>
                <a:latin typeface="Roboto" pitchFamily="34" charset="0"/>
                <a:ea typeface="Roboto" pitchFamily="34" charset="-122"/>
                <a:cs typeface="Roboto" pitchFamily="34" charset="-120"/>
              </a:rPr>
              <a:t>Japan's relationship with Russia has evolved, leading to greater alignment with NATO.</a:t>
            </a:r>
            <a:endParaRPr lang="en-US" sz="1750" dirty="0"/>
          </a:p>
        </p:txBody>
      </p:sp>
      <p:pic>
        <p:nvPicPr>
          <p:cNvPr id="11" name="Image 3" descr="preencoded.png"/>
          <p:cNvPicPr>
            <a:picLocks noChangeAspect="1"/>
          </p:cNvPicPr>
          <p:nvPr/>
        </p:nvPicPr>
        <p:blipFill>
          <a:blip r:embed="rId6"/>
          <a:stretch>
            <a:fillRect/>
          </a:stretch>
        </p:blipFill>
        <p:spPr>
          <a:xfrm>
            <a:off x="833199" y="3739872"/>
            <a:ext cx="1110972" cy="1777484"/>
          </a:xfrm>
          <a:prstGeom prst="rect">
            <a:avLst/>
          </a:prstGeom>
        </p:spPr>
      </p:pic>
      <p:sp>
        <p:nvSpPr>
          <p:cNvPr id="12" name="Text 6"/>
          <p:cNvSpPr/>
          <p:nvPr/>
        </p:nvSpPr>
        <p:spPr>
          <a:xfrm>
            <a:off x="2277428" y="3962043"/>
            <a:ext cx="2777490" cy="347186"/>
          </a:xfrm>
          <a:prstGeom prst="rect">
            <a:avLst/>
          </a:prstGeom>
          <a:noFill/>
          <a:ln/>
        </p:spPr>
        <p:txBody>
          <a:bodyPr wrap="none" rtlCol="0" anchor="t"/>
          <a:lstStyle/>
          <a:p>
            <a:pPr marL="0" indent="0" algn="l">
              <a:lnSpc>
                <a:spcPts val="2734"/>
              </a:lnSpc>
              <a:buNone/>
            </a:pPr>
            <a:r>
              <a:rPr lang="en-US" sz="2187" dirty="0">
                <a:solidFill>
                  <a:srgbClr val="3C3939"/>
                </a:solidFill>
                <a:latin typeface="Raleway" pitchFamily="34" charset="0"/>
                <a:ea typeface="Raleway" pitchFamily="34" charset="-122"/>
                <a:cs typeface="Raleway" pitchFamily="34" charset="-120"/>
              </a:rPr>
              <a:t>Taiwan Concerns</a:t>
            </a:r>
            <a:endParaRPr lang="en-US" sz="2187" dirty="0"/>
          </a:p>
        </p:txBody>
      </p:sp>
      <p:sp>
        <p:nvSpPr>
          <p:cNvPr id="13" name="Text 7"/>
          <p:cNvSpPr/>
          <p:nvPr/>
        </p:nvSpPr>
        <p:spPr>
          <a:xfrm>
            <a:off x="2277428" y="4442460"/>
            <a:ext cx="7862173" cy="333256"/>
          </a:xfrm>
          <a:prstGeom prst="rect">
            <a:avLst/>
          </a:prstGeom>
          <a:noFill/>
          <a:ln/>
        </p:spPr>
        <p:txBody>
          <a:bodyPr wrap="none" rtlCol="0" anchor="t"/>
          <a:lstStyle/>
          <a:p>
            <a:pPr marL="0" indent="0" algn="l">
              <a:lnSpc>
                <a:spcPts val="2624"/>
              </a:lnSpc>
              <a:buNone/>
            </a:pPr>
            <a:r>
              <a:rPr lang="en-US" sz="1750" dirty="0">
                <a:solidFill>
                  <a:srgbClr val="3C3939"/>
                </a:solidFill>
                <a:latin typeface="Roboto" pitchFamily="34" charset="0"/>
                <a:ea typeface="Roboto" pitchFamily="34" charset="-122"/>
                <a:cs typeface="Roboto" pitchFamily="34" charset="-120"/>
              </a:rPr>
              <a:t>The Ukraine conflict raises fears that China may attempt to seize Taiwan.</a:t>
            </a:r>
            <a:endParaRPr lang="en-US" sz="1750" dirty="0"/>
          </a:p>
        </p:txBody>
      </p:sp>
      <p:pic>
        <p:nvPicPr>
          <p:cNvPr id="14" name="Image 4" descr="preencoded.png"/>
          <p:cNvPicPr>
            <a:picLocks noChangeAspect="1"/>
          </p:cNvPicPr>
          <p:nvPr/>
        </p:nvPicPr>
        <p:blipFill>
          <a:blip r:embed="rId7"/>
          <a:stretch>
            <a:fillRect/>
          </a:stretch>
        </p:blipFill>
        <p:spPr>
          <a:xfrm>
            <a:off x="833199" y="5517356"/>
            <a:ext cx="1110972" cy="1777484"/>
          </a:xfrm>
          <a:prstGeom prst="rect">
            <a:avLst/>
          </a:prstGeom>
        </p:spPr>
      </p:pic>
      <p:sp>
        <p:nvSpPr>
          <p:cNvPr id="15" name="Text 8"/>
          <p:cNvSpPr/>
          <p:nvPr/>
        </p:nvSpPr>
        <p:spPr>
          <a:xfrm>
            <a:off x="2277428" y="5739527"/>
            <a:ext cx="2777490" cy="347186"/>
          </a:xfrm>
          <a:prstGeom prst="rect">
            <a:avLst/>
          </a:prstGeom>
          <a:noFill/>
          <a:ln/>
        </p:spPr>
        <p:txBody>
          <a:bodyPr wrap="none" rtlCol="0" anchor="t"/>
          <a:lstStyle/>
          <a:p>
            <a:pPr marL="0" indent="0" algn="l">
              <a:lnSpc>
                <a:spcPts val="2734"/>
              </a:lnSpc>
              <a:buNone/>
            </a:pPr>
            <a:r>
              <a:rPr lang="en-US" sz="2187" dirty="0">
                <a:solidFill>
                  <a:srgbClr val="3C3939"/>
                </a:solidFill>
                <a:latin typeface="Raleway" pitchFamily="34" charset="0"/>
                <a:ea typeface="Raleway" pitchFamily="34" charset="-122"/>
                <a:cs typeface="Raleway" pitchFamily="34" charset="-120"/>
              </a:rPr>
              <a:t>Strategic Responses</a:t>
            </a:r>
            <a:endParaRPr lang="en-US" sz="2187" dirty="0"/>
          </a:p>
        </p:txBody>
      </p:sp>
      <p:sp>
        <p:nvSpPr>
          <p:cNvPr id="16" name="Text 9"/>
          <p:cNvSpPr/>
          <p:nvPr/>
        </p:nvSpPr>
        <p:spPr>
          <a:xfrm>
            <a:off x="2277428" y="6219944"/>
            <a:ext cx="7862173" cy="666512"/>
          </a:xfrm>
          <a:prstGeom prst="rect">
            <a:avLst/>
          </a:prstGeom>
          <a:noFill/>
          <a:ln/>
        </p:spPr>
        <p:txBody>
          <a:bodyPr wrap="square" rtlCol="0" anchor="t"/>
          <a:lstStyle/>
          <a:p>
            <a:pPr marL="0" indent="0" algn="l">
              <a:lnSpc>
                <a:spcPts val="2624"/>
              </a:lnSpc>
              <a:buNone/>
            </a:pPr>
            <a:r>
              <a:rPr lang="en-US" sz="1750" dirty="0">
                <a:solidFill>
                  <a:srgbClr val="3C3939"/>
                </a:solidFill>
                <a:latin typeface="Roboto" pitchFamily="34" charset="0"/>
                <a:ea typeface="Roboto" pitchFamily="34" charset="-122"/>
                <a:cs typeface="Roboto" pitchFamily="34" charset="-120"/>
              </a:rPr>
              <a:t>The US and its allies are strengthening their alliances and deterrence capabilities.</a:t>
            </a:r>
            <a:endParaRPr lang="en-US" sz="1750" dirty="0"/>
          </a:p>
        </p:txBody>
      </p:sp>
    </p:spTree>
    <p:extLst>
      <p:ext uri="{BB962C8B-B14F-4D97-AF65-F5344CB8AC3E}">
        <p14:creationId xmlns:p14="http://schemas.microsoft.com/office/powerpoint/2010/main" val="2026973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75000"/>
            </a:srgbClr>
          </a:solidFill>
          <a:ln/>
        </p:spPr>
      </p:sp>
      <p:sp>
        <p:nvSpPr>
          <p:cNvPr id="4" name="Text 2"/>
          <p:cNvSpPr/>
          <p:nvPr/>
        </p:nvSpPr>
        <p:spPr>
          <a:xfrm>
            <a:off x="2037993" y="2416493"/>
            <a:ext cx="6978968" cy="694373"/>
          </a:xfrm>
          <a:prstGeom prst="rect">
            <a:avLst/>
          </a:prstGeom>
          <a:noFill/>
          <a:ln/>
        </p:spPr>
        <p:txBody>
          <a:bodyPr wrap="none" rtlCol="0" anchor="t"/>
          <a:lstStyle/>
          <a:p>
            <a:pPr marL="0" indent="0">
              <a:lnSpc>
                <a:spcPts val="5468"/>
              </a:lnSpc>
              <a:buNone/>
            </a:pPr>
            <a:r>
              <a:rPr lang="en-US" sz="4374" dirty="0">
                <a:solidFill>
                  <a:srgbClr val="1B1B27"/>
                </a:solidFill>
                <a:latin typeface="Raleway" pitchFamily="34" charset="0"/>
                <a:ea typeface="Raleway" pitchFamily="34" charset="-122"/>
                <a:cs typeface="Raleway" pitchFamily="34" charset="-120"/>
              </a:rPr>
              <a:t>India's Pragmatic Approach</a:t>
            </a:r>
            <a:endParaRPr lang="en-US" sz="4374" dirty="0"/>
          </a:p>
        </p:txBody>
      </p:sp>
      <p:pic>
        <p:nvPicPr>
          <p:cNvPr id="5" name="Image 0" descr="preencoded.png"/>
          <p:cNvPicPr>
            <a:picLocks noChangeAspect="1"/>
          </p:cNvPicPr>
          <p:nvPr/>
        </p:nvPicPr>
        <p:blipFill>
          <a:blip r:embed="rId3"/>
          <a:stretch>
            <a:fillRect/>
          </a:stretch>
        </p:blipFill>
        <p:spPr>
          <a:xfrm>
            <a:off x="2037993" y="3555206"/>
            <a:ext cx="555427" cy="555427"/>
          </a:xfrm>
          <a:prstGeom prst="rect">
            <a:avLst/>
          </a:prstGeom>
        </p:spPr>
      </p:pic>
      <p:sp>
        <p:nvSpPr>
          <p:cNvPr id="6" name="Text 3"/>
          <p:cNvSpPr/>
          <p:nvPr/>
        </p:nvSpPr>
        <p:spPr>
          <a:xfrm>
            <a:off x="2037993" y="4332803"/>
            <a:ext cx="2777490" cy="347186"/>
          </a:xfrm>
          <a:prstGeom prst="rect">
            <a:avLst/>
          </a:prstGeom>
          <a:noFill/>
          <a:ln/>
        </p:spPr>
        <p:txBody>
          <a:bodyPr wrap="none" rtlCol="0" anchor="t"/>
          <a:lstStyle/>
          <a:p>
            <a:pPr marL="0" indent="0" algn="l">
              <a:lnSpc>
                <a:spcPts val="2734"/>
              </a:lnSpc>
              <a:buNone/>
            </a:pPr>
            <a:r>
              <a:rPr lang="en-US" sz="2187" dirty="0">
                <a:solidFill>
                  <a:srgbClr val="3C3939"/>
                </a:solidFill>
                <a:latin typeface="Raleway" pitchFamily="34" charset="0"/>
                <a:ea typeface="Raleway" pitchFamily="34" charset="-122"/>
                <a:cs typeface="Raleway" pitchFamily="34" charset="-120"/>
              </a:rPr>
              <a:t>Energy Ties</a:t>
            </a:r>
            <a:endParaRPr lang="en-US" sz="2187" dirty="0"/>
          </a:p>
        </p:txBody>
      </p:sp>
      <p:sp>
        <p:nvSpPr>
          <p:cNvPr id="7" name="Text 4"/>
          <p:cNvSpPr/>
          <p:nvPr/>
        </p:nvSpPr>
        <p:spPr>
          <a:xfrm>
            <a:off x="2037993" y="4813221"/>
            <a:ext cx="3295888" cy="999768"/>
          </a:xfrm>
          <a:prstGeom prst="rect">
            <a:avLst/>
          </a:prstGeom>
          <a:noFill/>
          <a:ln/>
        </p:spPr>
        <p:txBody>
          <a:bodyPr wrap="square" rtlCol="0" anchor="t"/>
          <a:lstStyle/>
          <a:p>
            <a:pPr marL="0" indent="0" algn="l">
              <a:lnSpc>
                <a:spcPts val="2624"/>
              </a:lnSpc>
              <a:buNone/>
            </a:pPr>
            <a:r>
              <a:rPr lang="en-US" sz="1750" dirty="0">
                <a:solidFill>
                  <a:srgbClr val="3C3939"/>
                </a:solidFill>
                <a:latin typeface="Roboto" pitchFamily="34" charset="0"/>
                <a:ea typeface="Roboto" pitchFamily="34" charset="-122"/>
                <a:cs typeface="Roboto" pitchFamily="34" charset="-120"/>
              </a:rPr>
              <a:t>India has increased oil imports from Russia, despite Western sanctions.</a:t>
            </a:r>
            <a:endParaRPr lang="en-US" sz="1750" dirty="0"/>
          </a:p>
        </p:txBody>
      </p:sp>
      <p:pic>
        <p:nvPicPr>
          <p:cNvPr id="8" name="Image 1" descr="preencoded.png"/>
          <p:cNvPicPr>
            <a:picLocks noChangeAspect="1"/>
          </p:cNvPicPr>
          <p:nvPr/>
        </p:nvPicPr>
        <p:blipFill>
          <a:blip r:embed="rId4"/>
          <a:stretch>
            <a:fillRect/>
          </a:stretch>
        </p:blipFill>
        <p:spPr>
          <a:xfrm>
            <a:off x="5667137" y="3555206"/>
            <a:ext cx="555427" cy="555427"/>
          </a:xfrm>
          <a:prstGeom prst="rect">
            <a:avLst/>
          </a:prstGeom>
        </p:spPr>
      </p:pic>
      <p:sp>
        <p:nvSpPr>
          <p:cNvPr id="9" name="Text 5"/>
          <p:cNvSpPr/>
          <p:nvPr/>
        </p:nvSpPr>
        <p:spPr>
          <a:xfrm>
            <a:off x="5667137" y="4332803"/>
            <a:ext cx="2939296" cy="347186"/>
          </a:xfrm>
          <a:prstGeom prst="rect">
            <a:avLst/>
          </a:prstGeom>
          <a:noFill/>
          <a:ln/>
        </p:spPr>
        <p:txBody>
          <a:bodyPr wrap="none" rtlCol="0" anchor="t"/>
          <a:lstStyle/>
          <a:p>
            <a:pPr marL="0" indent="0" algn="l">
              <a:lnSpc>
                <a:spcPts val="2734"/>
              </a:lnSpc>
              <a:buNone/>
            </a:pPr>
            <a:r>
              <a:rPr lang="en-US" sz="2187" dirty="0">
                <a:solidFill>
                  <a:srgbClr val="3C3939"/>
                </a:solidFill>
                <a:latin typeface="Raleway" pitchFamily="34" charset="0"/>
                <a:ea typeface="Raleway" pitchFamily="34" charset="-122"/>
                <a:cs typeface="Raleway" pitchFamily="34" charset="-120"/>
              </a:rPr>
              <a:t>Balancing Partnerships</a:t>
            </a:r>
            <a:endParaRPr lang="en-US" sz="2187" dirty="0"/>
          </a:p>
        </p:txBody>
      </p:sp>
      <p:sp>
        <p:nvSpPr>
          <p:cNvPr id="10" name="Text 6"/>
          <p:cNvSpPr/>
          <p:nvPr/>
        </p:nvSpPr>
        <p:spPr>
          <a:xfrm>
            <a:off x="5667137" y="4813221"/>
            <a:ext cx="3296007" cy="999768"/>
          </a:xfrm>
          <a:prstGeom prst="rect">
            <a:avLst/>
          </a:prstGeom>
          <a:noFill/>
          <a:ln/>
        </p:spPr>
        <p:txBody>
          <a:bodyPr wrap="square" rtlCol="0" anchor="t"/>
          <a:lstStyle/>
          <a:p>
            <a:pPr marL="0" indent="0" algn="l">
              <a:lnSpc>
                <a:spcPts val="2624"/>
              </a:lnSpc>
              <a:buNone/>
            </a:pPr>
            <a:r>
              <a:rPr lang="en-US" sz="1750" dirty="0">
                <a:solidFill>
                  <a:srgbClr val="3C3939"/>
                </a:solidFill>
                <a:latin typeface="Roboto" pitchFamily="34" charset="0"/>
                <a:ea typeface="Roboto" pitchFamily="34" charset="-122"/>
                <a:cs typeface="Roboto" pitchFamily="34" charset="-120"/>
              </a:rPr>
              <a:t>India seeks to maintain its relationships with the US, Europe, and Russia.</a:t>
            </a:r>
            <a:endParaRPr lang="en-US" sz="1750" dirty="0"/>
          </a:p>
        </p:txBody>
      </p:sp>
      <p:pic>
        <p:nvPicPr>
          <p:cNvPr id="11" name="Image 2" descr="preencoded.png"/>
          <p:cNvPicPr>
            <a:picLocks noChangeAspect="1"/>
          </p:cNvPicPr>
          <p:nvPr/>
        </p:nvPicPr>
        <p:blipFill>
          <a:blip r:embed="rId5"/>
          <a:stretch>
            <a:fillRect/>
          </a:stretch>
        </p:blipFill>
        <p:spPr>
          <a:xfrm>
            <a:off x="9296400" y="3555206"/>
            <a:ext cx="555427" cy="555427"/>
          </a:xfrm>
          <a:prstGeom prst="rect">
            <a:avLst/>
          </a:prstGeom>
        </p:spPr>
      </p:pic>
      <p:sp>
        <p:nvSpPr>
          <p:cNvPr id="12" name="Text 7"/>
          <p:cNvSpPr/>
          <p:nvPr/>
        </p:nvSpPr>
        <p:spPr>
          <a:xfrm>
            <a:off x="9296400" y="4332803"/>
            <a:ext cx="2777490" cy="347186"/>
          </a:xfrm>
          <a:prstGeom prst="rect">
            <a:avLst/>
          </a:prstGeom>
          <a:noFill/>
          <a:ln/>
        </p:spPr>
        <p:txBody>
          <a:bodyPr wrap="none" rtlCol="0" anchor="t"/>
          <a:lstStyle/>
          <a:p>
            <a:pPr marL="0" indent="0" algn="l">
              <a:lnSpc>
                <a:spcPts val="2734"/>
              </a:lnSpc>
              <a:buNone/>
            </a:pPr>
            <a:r>
              <a:rPr lang="en-US" sz="2187" dirty="0">
                <a:solidFill>
                  <a:srgbClr val="3C3939"/>
                </a:solidFill>
                <a:latin typeface="Raleway" pitchFamily="34" charset="0"/>
                <a:ea typeface="Raleway" pitchFamily="34" charset="-122"/>
                <a:cs typeface="Raleway" pitchFamily="34" charset="-120"/>
              </a:rPr>
              <a:t>Defense Cooperation</a:t>
            </a:r>
            <a:endParaRPr lang="en-US" sz="2187" dirty="0"/>
          </a:p>
        </p:txBody>
      </p:sp>
      <p:sp>
        <p:nvSpPr>
          <p:cNvPr id="13" name="Text 8"/>
          <p:cNvSpPr/>
          <p:nvPr/>
        </p:nvSpPr>
        <p:spPr>
          <a:xfrm>
            <a:off x="9296400" y="4813221"/>
            <a:ext cx="3296007" cy="999768"/>
          </a:xfrm>
          <a:prstGeom prst="rect">
            <a:avLst/>
          </a:prstGeom>
          <a:noFill/>
          <a:ln/>
        </p:spPr>
        <p:txBody>
          <a:bodyPr wrap="square" rtlCol="0" anchor="t"/>
          <a:lstStyle/>
          <a:p>
            <a:pPr marL="0" indent="0" algn="l">
              <a:lnSpc>
                <a:spcPts val="2624"/>
              </a:lnSpc>
              <a:buNone/>
            </a:pPr>
            <a:r>
              <a:rPr lang="en-US" sz="1750" dirty="0">
                <a:solidFill>
                  <a:srgbClr val="3C3939"/>
                </a:solidFill>
                <a:latin typeface="Roboto" pitchFamily="34" charset="0"/>
                <a:ea typeface="Roboto" pitchFamily="34" charset="-122"/>
                <a:cs typeface="Roboto" pitchFamily="34" charset="-120"/>
              </a:rPr>
              <a:t>India continues to rely on Russian arms, while enhancing ties with the US.</a:t>
            </a:r>
            <a:endParaRPr lang="en-US" sz="1750" dirty="0"/>
          </a:p>
        </p:txBody>
      </p:sp>
    </p:spTree>
    <p:extLst>
      <p:ext uri="{BB962C8B-B14F-4D97-AF65-F5344CB8AC3E}">
        <p14:creationId xmlns:p14="http://schemas.microsoft.com/office/powerpoint/2010/main" val="4063728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75000"/>
            </a:srgbClr>
          </a:solidFill>
          <a:ln/>
        </p:spPr>
      </p:sp>
      <p:sp>
        <p:nvSpPr>
          <p:cNvPr id="4" name="Text 2"/>
          <p:cNvSpPr/>
          <p:nvPr/>
        </p:nvSpPr>
        <p:spPr>
          <a:xfrm>
            <a:off x="2037993" y="2141220"/>
            <a:ext cx="7613213" cy="694373"/>
          </a:xfrm>
          <a:prstGeom prst="rect">
            <a:avLst/>
          </a:prstGeom>
          <a:noFill/>
          <a:ln/>
        </p:spPr>
        <p:txBody>
          <a:bodyPr wrap="none" rtlCol="0" anchor="t"/>
          <a:lstStyle/>
          <a:p>
            <a:pPr marL="0" indent="0">
              <a:lnSpc>
                <a:spcPts val="5468"/>
              </a:lnSpc>
              <a:buNone/>
            </a:pPr>
            <a:r>
              <a:rPr lang="en-US" sz="4374" dirty="0">
                <a:solidFill>
                  <a:srgbClr val="1B1B27"/>
                </a:solidFill>
                <a:latin typeface="Raleway" pitchFamily="34" charset="0"/>
                <a:ea typeface="Raleway" pitchFamily="34" charset="-122"/>
                <a:cs typeface="Raleway" pitchFamily="34" charset="-120"/>
              </a:rPr>
              <a:t>Navigating a Multipolar World</a:t>
            </a:r>
            <a:endParaRPr lang="en-US" sz="4374" dirty="0"/>
          </a:p>
        </p:txBody>
      </p:sp>
      <p:sp>
        <p:nvSpPr>
          <p:cNvPr id="5" name="Shape 3"/>
          <p:cNvSpPr/>
          <p:nvPr/>
        </p:nvSpPr>
        <p:spPr>
          <a:xfrm>
            <a:off x="2037993" y="3279934"/>
            <a:ext cx="10554414" cy="2808327"/>
          </a:xfrm>
          <a:prstGeom prst="roundRect">
            <a:avLst>
              <a:gd name="adj" fmla="val 3560"/>
            </a:avLst>
          </a:prstGeom>
          <a:noFill/>
          <a:ln w="7620">
            <a:solidFill>
              <a:srgbClr val="000000">
                <a:alpha val="8000"/>
              </a:srgbClr>
            </a:solidFill>
            <a:prstDash val="solid"/>
          </a:ln>
        </p:spPr>
      </p:sp>
      <p:sp>
        <p:nvSpPr>
          <p:cNvPr id="6" name="Shape 4"/>
          <p:cNvSpPr/>
          <p:nvPr/>
        </p:nvSpPr>
        <p:spPr>
          <a:xfrm>
            <a:off x="2045613" y="3287554"/>
            <a:ext cx="10539174" cy="614958"/>
          </a:xfrm>
          <a:prstGeom prst="rect">
            <a:avLst/>
          </a:prstGeom>
          <a:solidFill>
            <a:srgbClr val="FFFFFF">
              <a:alpha val="4000"/>
            </a:srgbClr>
          </a:solidFill>
          <a:ln/>
        </p:spPr>
      </p:sp>
      <p:sp>
        <p:nvSpPr>
          <p:cNvPr id="7" name="Text 5"/>
          <p:cNvSpPr/>
          <p:nvPr/>
        </p:nvSpPr>
        <p:spPr>
          <a:xfrm>
            <a:off x="2267783" y="3428405"/>
            <a:ext cx="4821436" cy="333256"/>
          </a:xfrm>
          <a:prstGeom prst="rect">
            <a:avLst/>
          </a:prstGeom>
          <a:noFill/>
          <a:ln/>
        </p:spPr>
        <p:txBody>
          <a:bodyPr wrap="non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Challenges</a:t>
            </a:r>
            <a:endParaRPr lang="en-US" sz="1750" dirty="0"/>
          </a:p>
        </p:txBody>
      </p:sp>
      <p:sp>
        <p:nvSpPr>
          <p:cNvPr id="8" name="Text 6"/>
          <p:cNvSpPr/>
          <p:nvPr/>
        </p:nvSpPr>
        <p:spPr>
          <a:xfrm>
            <a:off x="7541181" y="3428405"/>
            <a:ext cx="4821436" cy="333256"/>
          </a:xfrm>
          <a:prstGeom prst="rect">
            <a:avLst/>
          </a:prstGeom>
          <a:noFill/>
          <a:ln/>
        </p:spPr>
        <p:txBody>
          <a:bodyPr wrap="non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Opportunities</a:t>
            </a:r>
            <a:endParaRPr lang="en-US" sz="1750" dirty="0"/>
          </a:p>
        </p:txBody>
      </p:sp>
      <p:sp>
        <p:nvSpPr>
          <p:cNvPr id="9" name="Shape 7"/>
          <p:cNvSpPr/>
          <p:nvPr/>
        </p:nvSpPr>
        <p:spPr>
          <a:xfrm>
            <a:off x="2045613" y="3902512"/>
            <a:ext cx="10539174" cy="948214"/>
          </a:xfrm>
          <a:prstGeom prst="rect">
            <a:avLst/>
          </a:prstGeom>
          <a:solidFill>
            <a:srgbClr val="000000">
              <a:alpha val="4000"/>
            </a:srgbClr>
          </a:solidFill>
          <a:ln/>
        </p:spPr>
      </p:sp>
      <p:sp>
        <p:nvSpPr>
          <p:cNvPr id="10" name="Text 8"/>
          <p:cNvSpPr/>
          <p:nvPr/>
        </p:nvSpPr>
        <p:spPr>
          <a:xfrm>
            <a:off x="2267783" y="4043363"/>
            <a:ext cx="4821436" cy="333256"/>
          </a:xfrm>
          <a:prstGeom prst="rect">
            <a:avLst/>
          </a:prstGeom>
          <a:noFill/>
          <a:ln/>
        </p:spPr>
        <p:txBody>
          <a:bodyPr wrap="non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Maintaining US and European influence in Asia</a:t>
            </a:r>
            <a:endParaRPr lang="en-US" sz="1750" dirty="0"/>
          </a:p>
        </p:txBody>
      </p:sp>
      <p:sp>
        <p:nvSpPr>
          <p:cNvPr id="11" name="Text 9"/>
          <p:cNvSpPr/>
          <p:nvPr/>
        </p:nvSpPr>
        <p:spPr>
          <a:xfrm>
            <a:off x="7541181" y="4043363"/>
            <a:ext cx="4821436" cy="666512"/>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Strengthening alliances and deterrence capabilities</a:t>
            </a:r>
            <a:endParaRPr lang="en-US" sz="1750" dirty="0"/>
          </a:p>
        </p:txBody>
      </p:sp>
      <p:sp>
        <p:nvSpPr>
          <p:cNvPr id="12" name="Shape 10"/>
          <p:cNvSpPr/>
          <p:nvPr/>
        </p:nvSpPr>
        <p:spPr>
          <a:xfrm>
            <a:off x="2045613" y="4850725"/>
            <a:ext cx="10539174" cy="614958"/>
          </a:xfrm>
          <a:prstGeom prst="rect">
            <a:avLst/>
          </a:prstGeom>
          <a:solidFill>
            <a:srgbClr val="FFFFFF">
              <a:alpha val="4000"/>
            </a:srgbClr>
          </a:solidFill>
          <a:ln/>
        </p:spPr>
      </p:sp>
      <p:sp>
        <p:nvSpPr>
          <p:cNvPr id="13" name="Text 11"/>
          <p:cNvSpPr/>
          <p:nvPr/>
        </p:nvSpPr>
        <p:spPr>
          <a:xfrm>
            <a:off x="2267783" y="4991576"/>
            <a:ext cx="4821436" cy="333256"/>
          </a:xfrm>
          <a:prstGeom prst="rect">
            <a:avLst/>
          </a:prstGeom>
          <a:noFill/>
          <a:ln/>
        </p:spPr>
        <p:txBody>
          <a:bodyPr wrap="non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Addressing the Russia-China-India alliance</a:t>
            </a:r>
            <a:endParaRPr lang="en-US" sz="1750" dirty="0"/>
          </a:p>
        </p:txBody>
      </p:sp>
      <p:sp>
        <p:nvSpPr>
          <p:cNvPr id="14" name="Text 12"/>
          <p:cNvSpPr/>
          <p:nvPr/>
        </p:nvSpPr>
        <p:spPr>
          <a:xfrm>
            <a:off x="7541181" y="4991576"/>
            <a:ext cx="4821436" cy="333256"/>
          </a:xfrm>
          <a:prstGeom prst="rect">
            <a:avLst/>
          </a:prstGeom>
          <a:noFill/>
          <a:ln/>
        </p:spPr>
        <p:txBody>
          <a:bodyPr wrap="non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Leveraging India's strategic positioning</a:t>
            </a:r>
            <a:endParaRPr lang="en-US" sz="1750" dirty="0"/>
          </a:p>
        </p:txBody>
      </p:sp>
      <p:sp>
        <p:nvSpPr>
          <p:cNvPr id="15" name="Shape 13"/>
          <p:cNvSpPr/>
          <p:nvPr/>
        </p:nvSpPr>
        <p:spPr>
          <a:xfrm>
            <a:off x="2045613" y="5465683"/>
            <a:ext cx="10539174" cy="614958"/>
          </a:xfrm>
          <a:prstGeom prst="rect">
            <a:avLst/>
          </a:prstGeom>
          <a:solidFill>
            <a:srgbClr val="000000">
              <a:alpha val="4000"/>
            </a:srgbClr>
          </a:solidFill>
          <a:ln/>
        </p:spPr>
      </p:sp>
      <p:sp>
        <p:nvSpPr>
          <p:cNvPr id="16" name="Text 14"/>
          <p:cNvSpPr/>
          <p:nvPr/>
        </p:nvSpPr>
        <p:spPr>
          <a:xfrm>
            <a:off x="2267783" y="5606534"/>
            <a:ext cx="4821436" cy="333256"/>
          </a:xfrm>
          <a:prstGeom prst="rect">
            <a:avLst/>
          </a:prstGeom>
          <a:noFill/>
          <a:ln/>
        </p:spPr>
        <p:txBody>
          <a:bodyPr wrap="non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Ensuring stability in the Taiwan Strait</a:t>
            </a:r>
            <a:endParaRPr lang="en-US" sz="1750" dirty="0"/>
          </a:p>
        </p:txBody>
      </p:sp>
      <p:sp>
        <p:nvSpPr>
          <p:cNvPr id="17" name="Text 15"/>
          <p:cNvSpPr/>
          <p:nvPr/>
        </p:nvSpPr>
        <p:spPr>
          <a:xfrm>
            <a:off x="7541181" y="5606534"/>
            <a:ext cx="4821436" cy="333256"/>
          </a:xfrm>
          <a:prstGeom prst="rect">
            <a:avLst/>
          </a:prstGeom>
          <a:noFill/>
          <a:ln/>
        </p:spPr>
        <p:txBody>
          <a:bodyPr wrap="non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Promoting a rules-based international order</a:t>
            </a:r>
            <a:endParaRPr lang="en-US" sz="1750" dirty="0"/>
          </a:p>
        </p:txBody>
      </p:sp>
    </p:spTree>
    <p:extLst>
      <p:ext uri="{BB962C8B-B14F-4D97-AF65-F5344CB8AC3E}">
        <p14:creationId xmlns:p14="http://schemas.microsoft.com/office/powerpoint/2010/main" val="3213012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75000"/>
            </a:srgbClr>
          </a:solidFill>
          <a:ln/>
        </p:spPr>
      </p:sp>
      <p:pic>
        <p:nvPicPr>
          <p:cNvPr id="4"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5" name="Text 2"/>
          <p:cNvSpPr/>
          <p:nvPr/>
        </p:nvSpPr>
        <p:spPr>
          <a:xfrm>
            <a:off x="6319599" y="2004060"/>
            <a:ext cx="7477601" cy="1916430"/>
          </a:xfrm>
          <a:prstGeom prst="rect">
            <a:avLst/>
          </a:prstGeom>
          <a:noFill/>
          <a:ln/>
        </p:spPr>
        <p:txBody>
          <a:bodyPr wrap="square" rtlCol="0" anchor="t"/>
          <a:lstStyle/>
          <a:p>
            <a:pPr marL="0" indent="0">
              <a:lnSpc>
                <a:spcPts val="7545"/>
              </a:lnSpc>
              <a:buNone/>
            </a:pPr>
            <a:r>
              <a:rPr lang="en-US" sz="6036" dirty="0">
                <a:solidFill>
                  <a:srgbClr val="1B1B27"/>
                </a:solidFill>
                <a:latin typeface="Raleway" pitchFamily="34" charset="0"/>
                <a:ea typeface="Raleway" pitchFamily="34" charset="-122"/>
                <a:cs typeface="Raleway" pitchFamily="34" charset="-120"/>
              </a:rPr>
              <a:t>Russia's Role in the Middle East</a:t>
            </a:r>
            <a:endParaRPr lang="en-US" sz="6036" dirty="0"/>
          </a:p>
        </p:txBody>
      </p:sp>
      <p:sp>
        <p:nvSpPr>
          <p:cNvPr id="6" name="Text 3"/>
          <p:cNvSpPr/>
          <p:nvPr/>
        </p:nvSpPr>
        <p:spPr>
          <a:xfrm>
            <a:off x="6319599" y="4253746"/>
            <a:ext cx="7477601" cy="1333024"/>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Russia's resurgence in the Middle East has been marked by strategic partnerships, military interventions, and diplomatic maneuvers. Moscow's engagement in the region has challenged traditional power balances and introduced a new layer of complexity to regional conflicts.</a:t>
            </a:r>
            <a:endParaRPr lang="en-US" sz="1750" dirty="0"/>
          </a:p>
        </p:txBody>
      </p:sp>
      <p:sp>
        <p:nvSpPr>
          <p:cNvPr id="7" name="Shape 4"/>
          <p:cNvSpPr/>
          <p:nvPr/>
        </p:nvSpPr>
        <p:spPr>
          <a:xfrm>
            <a:off x="6319599" y="5853351"/>
            <a:ext cx="355402" cy="355402"/>
          </a:xfrm>
          <a:prstGeom prst="roundRect">
            <a:avLst>
              <a:gd name="adj" fmla="val 25726039"/>
            </a:avLst>
          </a:prstGeom>
          <a:noFill/>
          <a:ln w="7620">
            <a:solidFill>
              <a:srgbClr val="FFFFFF"/>
            </a:solidFill>
            <a:prstDash val="solid"/>
          </a:ln>
        </p:spPr>
      </p:sp>
    </p:spTree>
    <p:extLst>
      <p:ext uri="{BB962C8B-B14F-4D97-AF65-F5344CB8AC3E}">
        <p14:creationId xmlns:p14="http://schemas.microsoft.com/office/powerpoint/2010/main" val="2918425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75000"/>
            </a:srgbClr>
          </a:solidFill>
          <a:ln/>
        </p:spPr>
      </p:sp>
      <p:sp>
        <p:nvSpPr>
          <p:cNvPr id="4" name="Text 2"/>
          <p:cNvSpPr/>
          <p:nvPr/>
        </p:nvSpPr>
        <p:spPr>
          <a:xfrm>
            <a:off x="2037993" y="704493"/>
            <a:ext cx="8290917" cy="694373"/>
          </a:xfrm>
          <a:prstGeom prst="rect">
            <a:avLst/>
          </a:prstGeom>
          <a:noFill/>
          <a:ln/>
        </p:spPr>
        <p:txBody>
          <a:bodyPr wrap="none" rtlCol="0" anchor="t"/>
          <a:lstStyle/>
          <a:p>
            <a:pPr marL="0" indent="0">
              <a:lnSpc>
                <a:spcPts val="5468"/>
              </a:lnSpc>
              <a:buNone/>
            </a:pPr>
            <a:r>
              <a:rPr lang="en-US" sz="4374" dirty="0">
                <a:solidFill>
                  <a:srgbClr val="1B1B27"/>
                </a:solidFill>
                <a:latin typeface="Raleway" pitchFamily="34" charset="0"/>
                <a:ea typeface="Raleway" pitchFamily="34" charset="-122"/>
                <a:cs typeface="Raleway" pitchFamily="34" charset="-120"/>
              </a:rPr>
              <a:t>Motives for Russia's Involvement</a:t>
            </a:r>
            <a:endParaRPr lang="en-US" sz="4374" dirty="0"/>
          </a:p>
        </p:txBody>
      </p:sp>
      <p:sp>
        <p:nvSpPr>
          <p:cNvPr id="5" name="Shape 3"/>
          <p:cNvSpPr/>
          <p:nvPr/>
        </p:nvSpPr>
        <p:spPr>
          <a:xfrm>
            <a:off x="2037993" y="2093119"/>
            <a:ext cx="499943" cy="499943"/>
          </a:xfrm>
          <a:prstGeom prst="roundRect">
            <a:avLst>
              <a:gd name="adj" fmla="val 20000"/>
            </a:avLst>
          </a:prstGeom>
          <a:solidFill>
            <a:srgbClr val="E1E1EA"/>
          </a:solidFill>
          <a:ln w="7620">
            <a:solidFill>
              <a:srgbClr val="C7C7D0"/>
            </a:solidFill>
            <a:prstDash val="solid"/>
          </a:ln>
        </p:spPr>
      </p:sp>
      <p:sp>
        <p:nvSpPr>
          <p:cNvPr id="6" name="Text 4"/>
          <p:cNvSpPr/>
          <p:nvPr/>
        </p:nvSpPr>
        <p:spPr>
          <a:xfrm>
            <a:off x="2216587" y="2176463"/>
            <a:ext cx="142637" cy="333256"/>
          </a:xfrm>
          <a:prstGeom prst="rect">
            <a:avLst/>
          </a:prstGeom>
          <a:noFill/>
          <a:ln/>
        </p:spPr>
        <p:txBody>
          <a:bodyPr wrap="none" rtlCol="0" anchor="t"/>
          <a:lstStyle/>
          <a:p>
            <a:pPr marL="0" indent="0" algn="ctr">
              <a:lnSpc>
                <a:spcPts val="2624"/>
              </a:lnSpc>
              <a:buNone/>
            </a:pPr>
            <a:r>
              <a:rPr lang="en-US" sz="2624" dirty="0">
                <a:solidFill>
                  <a:srgbClr val="3C3939"/>
                </a:solidFill>
                <a:latin typeface="Raleway" pitchFamily="34" charset="0"/>
                <a:ea typeface="Raleway" pitchFamily="34" charset="-122"/>
                <a:cs typeface="Raleway" pitchFamily="34" charset="-120"/>
              </a:rPr>
              <a:t>1</a:t>
            </a:r>
            <a:endParaRPr lang="en-US" sz="2624" dirty="0"/>
          </a:p>
        </p:txBody>
      </p:sp>
      <p:sp>
        <p:nvSpPr>
          <p:cNvPr id="7" name="Text 5"/>
          <p:cNvSpPr/>
          <p:nvPr/>
        </p:nvSpPr>
        <p:spPr>
          <a:xfrm>
            <a:off x="2760107" y="2093119"/>
            <a:ext cx="2777490" cy="347186"/>
          </a:xfrm>
          <a:prstGeom prst="rect">
            <a:avLst/>
          </a:prstGeom>
          <a:noFill/>
          <a:ln/>
        </p:spPr>
        <p:txBody>
          <a:bodyPr wrap="none" rtlCol="0" anchor="t"/>
          <a:lstStyle/>
          <a:p>
            <a:pPr marL="0" indent="0">
              <a:lnSpc>
                <a:spcPts val="2734"/>
              </a:lnSpc>
              <a:buNone/>
            </a:pPr>
            <a:r>
              <a:rPr lang="en-US" sz="2187" dirty="0">
                <a:solidFill>
                  <a:srgbClr val="3C3939"/>
                </a:solidFill>
                <a:latin typeface="Raleway" pitchFamily="34" charset="0"/>
                <a:ea typeface="Raleway" pitchFamily="34" charset="-122"/>
                <a:cs typeface="Raleway" pitchFamily="34" charset="-120"/>
              </a:rPr>
              <a:t>Historical Ties</a:t>
            </a:r>
            <a:endParaRPr lang="en-US" sz="2187" dirty="0"/>
          </a:p>
        </p:txBody>
      </p:sp>
      <p:sp>
        <p:nvSpPr>
          <p:cNvPr id="8" name="Text 6"/>
          <p:cNvSpPr/>
          <p:nvPr/>
        </p:nvSpPr>
        <p:spPr>
          <a:xfrm>
            <a:off x="2760107" y="2573536"/>
            <a:ext cx="4444008" cy="1666280"/>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Russia has historical ties with certain Middle Eastern countries dating back to the Cold War era. Rekindling these relationships allows Russia to revive alliances and strengthen its presence in the region.</a:t>
            </a:r>
            <a:endParaRPr lang="en-US" sz="1750" dirty="0"/>
          </a:p>
        </p:txBody>
      </p:sp>
      <p:sp>
        <p:nvSpPr>
          <p:cNvPr id="9" name="Shape 7"/>
          <p:cNvSpPr/>
          <p:nvPr/>
        </p:nvSpPr>
        <p:spPr>
          <a:xfrm>
            <a:off x="7426285" y="2093119"/>
            <a:ext cx="499943" cy="499943"/>
          </a:xfrm>
          <a:prstGeom prst="roundRect">
            <a:avLst>
              <a:gd name="adj" fmla="val 20000"/>
            </a:avLst>
          </a:prstGeom>
          <a:solidFill>
            <a:srgbClr val="E1E1EA"/>
          </a:solidFill>
          <a:ln w="7620">
            <a:solidFill>
              <a:srgbClr val="C7C7D0"/>
            </a:solidFill>
            <a:prstDash val="solid"/>
          </a:ln>
        </p:spPr>
      </p:sp>
      <p:sp>
        <p:nvSpPr>
          <p:cNvPr id="10" name="Text 8"/>
          <p:cNvSpPr/>
          <p:nvPr/>
        </p:nvSpPr>
        <p:spPr>
          <a:xfrm>
            <a:off x="7589401" y="2176463"/>
            <a:ext cx="173712" cy="333256"/>
          </a:xfrm>
          <a:prstGeom prst="rect">
            <a:avLst/>
          </a:prstGeom>
          <a:noFill/>
          <a:ln/>
        </p:spPr>
        <p:txBody>
          <a:bodyPr wrap="none" rtlCol="0" anchor="t"/>
          <a:lstStyle/>
          <a:p>
            <a:pPr marL="0" indent="0" algn="ctr">
              <a:lnSpc>
                <a:spcPts val="2624"/>
              </a:lnSpc>
              <a:buNone/>
            </a:pPr>
            <a:r>
              <a:rPr lang="en-US" sz="2624" dirty="0">
                <a:solidFill>
                  <a:srgbClr val="3C3939"/>
                </a:solidFill>
                <a:latin typeface="Raleway" pitchFamily="34" charset="0"/>
                <a:ea typeface="Raleway" pitchFamily="34" charset="-122"/>
                <a:cs typeface="Raleway" pitchFamily="34" charset="-120"/>
              </a:rPr>
              <a:t>2</a:t>
            </a:r>
            <a:endParaRPr lang="en-US" sz="2624" dirty="0"/>
          </a:p>
        </p:txBody>
      </p:sp>
      <p:sp>
        <p:nvSpPr>
          <p:cNvPr id="11" name="Text 9"/>
          <p:cNvSpPr/>
          <p:nvPr/>
        </p:nvSpPr>
        <p:spPr>
          <a:xfrm>
            <a:off x="8148399" y="2093119"/>
            <a:ext cx="3149798" cy="347186"/>
          </a:xfrm>
          <a:prstGeom prst="rect">
            <a:avLst/>
          </a:prstGeom>
          <a:noFill/>
          <a:ln/>
        </p:spPr>
        <p:txBody>
          <a:bodyPr wrap="none" rtlCol="0" anchor="t"/>
          <a:lstStyle/>
          <a:p>
            <a:pPr marL="0" indent="0">
              <a:lnSpc>
                <a:spcPts val="2734"/>
              </a:lnSpc>
              <a:buNone/>
            </a:pPr>
            <a:r>
              <a:rPr lang="en-US" sz="2187" dirty="0">
                <a:solidFill>
                  <a:srgbClr val="3C3939"/>
                </a:solidFill>
                <a:latin typeface="Raleway" pitchFamily="34" charset="0"/>
                <a:ea typeface="Raleway" pitchFamily="34" charset="-122"/>
                <a:cs typeface="Raleway" pitchFamily="34" charset="-120"/>
              </a:rPr>
              <a:t>Geopolitical Significance</a:t>
            </a:r>
            <a:endParaRPr lang="en-US" sz="2187" dirty="0"/>
          </a:p>
        </p:txBody>
      </p:sp>
      <p:sp>
        <p:nvSpPr>
          <p:cNvPr id="12" name="Text 10"/>
          <p:cNvSpPr/>
          <p:nvPr/>
        </p:nvSpPr>
        <p:spPr>
          <a:xfrm>
            <a:off x="8148399" y="2573536"/>
            <a:ext cx="4444008" cy="1666280"/>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The Middle East is strategically important due to its geopolitical significance and vast energy resources. Russia aims to enhance its influence and participate in shaping regional and global affairs.</a:t>
            </a:r>
            <a:endParaRPr lang="en-US" sz="1750" dirty="0"/>
          </a:p>
        </p:txBody>
      </p:sp>
      <p:sp>
        <p:nvSpPr>
          <p:cNvPr id="13" name="Shape 11"/>
          <p:cNvSpPr/>
          <p:nvPr/>
        </p:nvSpPr>
        <p:spPr>
          <a:xfrm>
            <a:off x="2037993" y="4711898"/>
            <a:ext cx="499943" cy="499943"/>
          </a:xfrm>
          <a:prstGeom prst="roundRect">
            <a:avLst>
              <a:gd name="adj" fmla="val 20000"/>
            </a:avLst>
          </a:prstGeom>
          <a:solidFill>
            <a:srgbClr val="E1E1EA"/>
          </a:solidFill>
          <a:ln w="7620">
            <a:solidFill>
              <a:srgbClr val="C7C7D0"/>
            </a:solidFill>
            <a:prstDash val="solid"/>
          </a:ln>
        </p:spPr>
      </p:sp>
      <p:sp>
        <p:nvSpPr>
          <p:cNvPr id="14" name="Text 12"/>
          <p:cNvSpPr/>
          <p:nvPr/>
        </p:nvSpPr>
        <p:spPr>
          <a:xfrm>
            <a:off x="2198965" y="4795242"/>
            <a:ext cx="177998" cy="333256"/>
          </a:xfrm>
          <a:prstGeom prst="rect">
            <a:avLst/>
          </a:prstGeom>
          <a:noFill/>
          <a:ln/>
        </p:spPr>
        <p:txBody>
          <a:bodyPr wrap="none" rtlCol="0" anchor="t"/>
          <a:lstStyle/>
          <a:p>
            <a:pPr marL="0" indent="0" algn="ctr">
              <a:lnSpc>
                <a:spcPts val="2624"/>
              </a:lnSpc>
              <a:buNone/>
            </a:pPr>
            <a:r>
              <a:rPr lang="en-US" sz="2624" dirty="0">
                <a:solidFill>
                  <a:srgbClr val="3C3939"/>
                </a:solidFill>
                <a:latin typeface="Raleway" pitchFamily="34" charset="0"/>
                <a:ea typeface="Raleway" pitchFamily="34" charset="-122"/>
                <a:cs typeface="Raleway" pitchFamily="34" charset="-120"/>
              </a:rPr>
              <a:t>3</a:t>
            </a:r>
            <a:endParaRPr lang="en-US" sz="2624" dirty="0"/>
          </a:p>
        </p:txBody>
      </p:sp>
      <p:sp>
        <p:nvSpPr>
          <p:cNvPr id="15" name="Text 13"/>
          <p:cNvSpPr/>
          <p:nvPr/>
        </p:nvSpPr>
        <p:spPr>
          <a:xfrm>
            <a:off x="2760107" y="4711898"/>
            <a:ext cx="3090862" cy="347186"/>
          </a:xfrm>
          <a:prstGeom prst="rect">
            <a:avLst/>
          </a:prstGeom>
          <a:noFill/>
          <a:ln/>
        </p:spPr>
        <p:txBody>
          <a:bodyPr wrap="none" rtlCol="0" anchor="t"/>
          <a:lstStyle/>
          <a:p>
            <a:pPr marL="0" indent="0">
              <a:lnSpc>
                <a:spcPts val="2734"/>
              </a:lnSpc>
              <a:buNone/>
            </a:pPr>
            <a:r>
              <a:rPr lang="en-US" sz="2187" dirty="0">
                <a:solidFill>
                  <a:srgbClr val="3C3939"/>
                </a:solidFill>
                <a:latin typeface="Raleway" pitchFamily="34" charset="0"/>
                <a:ea typeface="Raleway" pitchFamily="34" charset="-122"/>
                <a:cs typeface="Raleway" pitchFamily="34" charset="-120"/>
              </a:rPr>
              <a:t>Economic Opportunities</a:t>
            </a:r>
            <a:endParaRPr lang="en-US" sz="2187" dirty="0"/>
          </a:p>
        </p:txBody>
      </p:sp>
      <p:sp>
        <p:nvSpPr>
          <p:cNvPr id="16" name="Text 14"/>
          <p:cNvSpPr/>
          <p:nvPr/>
        </p:nvSpPr>
        <p:spPr>
          <a:xfrm>
            <a:off x="2760107" y="5192316"/>
            <a:ext cx="4444008" cy="2332792"/>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The Middle East is a major energy hub, and Russia seeks economic opportunities through energy cooperation. This includes partnerships with oil and gas-producing countries, investments in energy infrastructure, and participation in regional energy projects.</a:t>
            </a:r>
            <a:endParaRPr lang="en-US" sz="1750" dirty="0"/>
          </a:p>
        </p:txBody>
      </p:sp>
      <p:sp>
        <p:nvSpPr>
          <p:cNvPr id="17" name="Shape 15"/>
          <p:cNvSpPr/>
          <p:nvPr/>
        </p:nvSpPr>
        <p:spPr>
          <a:xfrm>
            <a:off x="7426285" y="4711898"/>
            <a:ext cx="499943" cy="499943"/>
          </a:xfrm>
          <a:prstGeom prst="roundRect">
            <a:avLst>
              <a:gd name="adj" fmla="val 20000"/>
            </a:avLst>
          </a:prstGeom>
          <a:solidFill>
            <a:srgbClr val="E1E1EA"/>
          </a:solidFill>
          <a:ln w="7620">
            <a:solidFill>
              <a:srgbClr val="C7C7D0"/>
            </a:solidFill>
            <a:prstDash val="solid"/>
          </a:ln>
        </p:spPr>
      </p:sp>
      <p:sp>
        <p:nvSpPr>
          <p:cNvPr id="18" name="Text 16"/>
          <p:cNvSpPr/>
          <p:nvPr/>
        </p:nvSpPr>
        <p:spPr>
          <a:xfrm>
            <a:off x="7585234" y="4795242"/>
            <a:ext cx="182047" cy="333256"/>
          </a:xfrm>
          <a:prstGeom prst="rect">
            <a:avLst/>
          </a:prstGeom>
          <a:noFill/>
          <a:ln/>
        </p:spPr>
        <p:txBody>
          <a:bodyPr wrap="none" rtlCol="0" anchor="t"/>
          <a:lstStyle/>
          <a:p>
            <a:pPr marL="0" indent="0" algn="ctr">
              <a:lnSpc>
                <a:spcPts val="2624"/>
              </a:lnSpc>
              <a:buNone/>
            </a:pPr>
            <a:r>
              <a:rPr lang="en-US" sz="2624" dirty="0">
                <a:solidFill>
                  <a:srgbClr val="3C3939"/>
                </a:solidFill>
                <a:latin typeface="Raleway" pitchFamily="34" charset="0"/>
                <a:ea typeface="Raleway" pitchFamily="34" charset="-122"/>
                <a:cs typeface="Raleway" pitchFamily="34" charset="-120"/>
              </a:rPr>
              <a:t>4</a:t>
            </a:r>
            <a:endParaRPr lang="en-US" sz="2624" dirty="0"/>
          </a:p>
        </p:txBody>
      </p:sp>
      <p:sp>
        <p:nvSpPr>
          <p:cNvPr id="19" name="Text 17"/>
          <p:cNvSpPr/>
          <p:nvPr/>
        </p:nvSpPr>
        <p:spPr>
          <a:xfrm>
            <a:off x="8148399" y="4711898"/>
            <a:ext cx="2777490" cy="347186"/>
          </a:xfrm>
          <a:prstGeom prst="rect">
            <a:avLst/>
          </a:prstGeom>
          <a:noFill/>
          <a:ln/>
        </p:spPr>
        <p:txBody>
          <a:bodyPr wrap="none" rtlCol="0" anchor="t"/>
          <a:lstStyle/>
          <a:p>
            <a:pPr marL="0" indent="0">
              <a:lnSpc>
                <a:spcPts val="2734"/>
              </a:lnSpc>
              <a:buNone/>
            </a:pPr>
            <a:r>
              <a:rPr lang="en-US" sz="2187" dirty="0">
                <a:solidFill>
                  <a:srgbClr val="3C3939"/>
                </a:solidFill>
                <a:latin typeface="Raleway" pitchFamily="34" charset="0"/>
                <a:ea typeface="Raleway" pitchFamily="34" charset="-122"/>
                <a:cs typeface="Raleway" pitchFamily="34" charset="-120"/>
              </a:rPr>
              <a:t>Counterterrorism</a:t>
            </a:r>
            <a:endParaRPr lang="en-US" sz="2187" dirty="0"/>
          </a:p>
        </p:txBody>
      </p:sp>
      <p:sp>
        <p:nvSpPr>
          <p:cNvPr id="20" name="Text 18"/>
          <p:cNvSpPr/>
          <p:nvPr/>
        </p:nvSpPr>
        <p:spPr>
          <a:xfrm>
            <a:off x="8148399" y="5192316"/>
            <a:ext cx="4444008" cy="999768"/>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Russia is motivated by a desire to counter terrorism and extremism, which it views as threats to its own national security.</a:t>
            </a:r>
            <a:endParaRPr lang="en-US" sz="1750" dirty="0"/>
          </a:p>
        </p:txBody>
      </p:sp>
    </p:spTree>
    <p:extLst>
      <p:ext uri="{BB962C8B-B14F-4D97-AF65-F5344CB8AC3E}">
        <p14:creationId xmlns:p14="http://schemas.microsoft.com/office/powerpoint/2010/main" val="90234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75000"/>
            </a:srgbClr>
          </a:solidFill>
          <a:ln/>
        </p:spPr>
      </p:sp>
      <p:sp>
        <p:nvSpPr>
          <p:cNvPr id="4" name="Text 2"/>
          <p:cNvSpPr/>
          <p:nvPr/>
        </p:nvSpPr>
        <p:spPr>
          <a:xfrm>
            <a:off x="2037993" y="1591628"/>
            <a:ext cx="10554414" cy="1388745"/>
          </a:xfrm>
          <a:prstGeom prst="rect">
            <a:avLst/>
          </a:prstGeom>
          <a:noFill/>
          <a:ln/>
        </p:spPr>
        <p:txBody>
          <a:bodyPr wrap="square" rtlCol="0" anchor="t"/>
          <a:lstStyle/>
          <a:p>
            <a:pPr marL="0" indent="0">
              <a:lnSpc>
                <a:spcPts val="5468"/>
              </a:lnSpc>
              <a:buNone/>
            </a:pPr>
            <a:r>
              <a:rPr lang="en-US" sz="4374" dirty="0">
                <a:solidFill>
                  <a:srgbClr val="1B1B27"/>
                </a:solidFill>
                <a:latin typeface="Raleway" pitchFamily="34" charset="0"/>
                <a:ea typeface="Raleway" pitchFamily="34" charset="-122"/>
                <a:cs typeface="Raleway" pitchFamily="34" charset="-120"/>
              </a:rPr>
              <a:t>Military Presence and Strategic Advantages</a:t>
            </a:r>
            <a:endParaRPr lang="en-US" sz="4374" dirty="0"/>
          </a:p>
        </p:txBody>
      </p:sp>
      <p:sp>
        <p:nvSpPr>
          <p:cNvPr id="5" name="Text 3"/>
          <p:cNvSpPr/>
          <p:nvPr/>
        </p:nvSpPr>
        <p:spPr>
          <a:xfrm>
            <a:off x="2037993" y="3535799"/>
            <a:ext cx="2777490" cy="347186"/>
          </a:xfrm>
          <a:prstGeom prst="rect">
            <a:avLst/>
          </a:prstGeom>
          <a:noFill/>
          <a:ln/>
        </p:spPr>
        <p:txBody>
          <a:bodyPr wrap="none" rtlCol="0" anchor="t"/>
          <a:lstStyle/>
          <a:p>
            <a:pPr marL="0" indent="0">
              <a:lnSpc>
                <a:spcPts val="2734"/>
              </a:lnSpc>
              <a:buNone/>
            </a:pPr>
            <a:r>
              <a:rPr lang="en-US" sz="2187" dirty="0">
                <a:solidFill>
                  <a:srgbClr val="1B1B27"/>
                </a:solidFill>
                <a:latin typeface="Raleway" pitchFamily="34" charset="0"/>
                <a:ea typeface="Raleway" pitchFamily="34" charset="-122"/>
                <a:cs typeface="Raleway" pitchFamily="34" charset="-120"/>
              </a:rPr>
              <a:t>Tartus Naval Base</a:t>
            </a:r>
            <a:endParaRPr lang="en-US" sz="2187" dirty="0"/>
          </a:p>
        </p:txBody>
      </p:sp>
      <p:sp>
        <p:nvSpPr>
          <p:cNvPr id="6" name="Text 4"/>
          <p:cNvSpPr/>
          <p:nvPr/>
        </p:nvSpPr>
        <p:spPr>
          <a:xfrm>
            <a:off x="2037993" y="4105156"/>
            <a:ext cx="5006221" cy="1999536"/>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Russia's military presence in the Middle East, particularly in Syria, provides it with a crucial foothold in the Mediterranean. The Tartus naval base in Syria is Russia's only Mediterranean naval facility, offering strategic advantages and projecting power beyond its immediate borders.</a:t>
            </a:r>
            <a:endParaRPr lang="en-US" sz="1750" dirty="0"/>
          </a:p>
        </p:txBody>
      </p:sp>
      <p:sp>
        <p:nvSpPr>
          <p:cNvPr id="7" name="Text 5"/>
          <p:cNvSpPr/>
          <p:nvPr/>
        </p:nvSpPr>
        <p:spPr>
          <a:xfrm>
            <a:off x="7593806" y="3535799"/>
            <a:ext cx="2777490" cy="347186"/>
          </a:xfrm>
          <a:prstGeom prst="rect">
            <a:avLst/>
          </a:prstGeom>
          <a:noFill/>
          <a:ln/>
        </p:spPr>
        <p:txBody>
          <a:bodyPr wrap="none" rtlCol="0" anchor="t"/>
          <a:lstStyle/>
          <a:p>
            <a:pPr marL="0" indent="0">
              <a:lnSpc>
                <a:spcPts val="2734"/>
              </a:lnSpc>
              <a:buNone/>
            </a:pPr>
            <a:r>
              <a:rPr lang="en-US" sz="2187" dirty="0">
                <a:solidFill>
                  <a:srgbClr val="1B1B27"/>
                </a:solidFill>
                <a:latin typeface="Raleway" pitchFamily="34" charset="0"/>
                <a:ea typeface="Raleway" pitchFamily="34" charset="-122"/>
                <a:cs typeface="Raleway" pitchFamily="34" charset="-120"/>
              </a:rPr>
              <a:t>Syrian Conflict</a:t>
            </a:r>
            <a:endParaRPr lang="en-US" sz="2187" dirty="0"/>
          </a:p>
        </p:txBody>
      </p:sp>
      <p:sp>
        <p:nvSpPr>
          <p:cNvPr id="8" name="Text 6"/>
          <p:cNvSpPr/>
          <p:nvPr/>
        </p:nvSpPr>
        <p:spPr>
          <a:xfrm>
            <a:off x="7593806" y="4105156"/>
            <a:ext cx="5006221" cy="2332792"/>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The Syrian conflict allowed Russia to support the Assad regime under the pretext of fighting terrorism and protecting its interests in the region. This dual approach allowed Russia to position itself as a key player in the fight against extremism while simultaneously advancing its geopolitical objectives in the Middle East.</a:t>
            </a:r>
            <a:endParaRPr lang="en-US" sz="1750" dirty="0"/>
          </a:p>
        </p:txBody>
      </p:sp>
    </p:spTree>
    <p:extLst>
      <p:ext uri="{BB962C8B-B14F-4D97-AF65-F5344CB8AC3E}">
        <p14:creationId xmlns:p14="http://schemas.microsoft.com/office/powerpoint/2010/main" val="3968095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75000"/>
            </a:srgbClr>
          </a:solidFill>
          <a:ln/>
        </p:spPr>
      </p:sp>
      <p:pic>
        <p:nvPicPr>
          <p:cNvPr id="4"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5" name="Text 2"/>
          <p:cNvSpPr/>
          <p:nvPr/>
        </p:nvSpPr>
        <p:spPr>
          <a:xfrm>
            <a:off x="4490799" y="644723"/>
            <a:ext cx="9306401" cy="1388745"/>
          </a:xfrm>
          <a:prstGeom prst="rect">
            <a:avLst/>
          </a:prstGeom>
          <a:noFill/>
          <a:ln/>
        </p:spPr>
        <p:txBody>
          <a:bodyPr wrap="square" rtlCol="0" anchor="t"/>
          <a:lstStyle/>
          <a:p>
            <a:pPr marL="0" indent="0">
              <a:lnSpc>
                <a:spcPts val="5468"/>
              </a:lnSpc>
              <a:buNone/>
            </a:pPr>
            <a:r>
              <a:rPr lang="en-US" sz="4374" dirty="0">
                <a:solidFill>
                  <a:srgbClr val="1B1B27"/>
                </a:solidFill>
                <a:latin typeface="Raleway" pitchFamily="34" charset="0"/>
                <a:ea typeface="Raleway" pitchFamily="34" charset="-122"/>
                <a:cs typeface="Raleway" pitchFamily="34" charset="-120"/>
              </a:rPr>
              <a:t>Towards the Restoration of the Russian Empire</a:t>
            </a:r>
            <a:endParaRPr lang="en-US" sz="4374" dirty="0"/>
          </a:p>
        </p:txBody>
      </p:sp>
      <p:sp>
        <p:nvSpPr>
          <p:cNvPr id="6" name="Shape 3"/>
          <p:cNvSpPr/>
          <p:nvPr/>
        </p:nvSpPr>
        <p:spPr>
          <a:xfrm>
            <a:off x="4801910" y="2366724"/>
            <a:ext cx="44410" cy="5218152"/>
          </a:xfrm>
          <a:prstGeom prst="roundRect">
            <a:avLst>
              <a:gd name="adj" fmla="val 225151"/>
            </a:avLst>
          </a:prstGeom>
          <a:solidFill>
            <a:srgbClr val="C7C7D0"/>
          </a:solidFill>
          <a:ln/>
        </p:spPr>
      </p:sp>
      <p:sp>
        <p:nvSpPr>
          <p:cNvPr id="7" name="Shape 4"/>
          <p:cNvSpPr/>
          <p:nvPr/>
        </p:nvSpPr>
        <p:spPr>
          <a:xfrm>
            <a:off x="5074027" y="2844344"/>
            <a:ext cx="777597" cy="44410"/>
          </a:xfrm>
          <a:prstGeom prst="roundRect">
            <a:avLst>
              <a:gd name="adj" fmla="val 225151"/>
            </a:avLst>
          </a:prstGeom>
          <a:solidFill>
            <a:srgbClr val="C7C7D0"/>
          </a:solidFill>
          <a:ln/>
        </p:spPr>
      </p:sp>
      <p:sp>
        <p:nvSpPr>
          <p:cNvPr id="8" name="Shape 5"/>
          <p:cNvSpPr/>
          <p:nvPr/>
        </p:nvSpPr>
        <p:spPr>
          <a:xfrm>
            <a:off x="4574084" y="2616637"/>
            <a:ext cx="499943" cy="499943"/>
          </a:xfrm>
          <a:prstGeom prst="roundRect">
            <a:avLst>
              <a:gd name="adj" fmla="val 20000"/>
            </a:avLst>
          </a:prstGeom>
          <a:solidFill>
            <a:srgbClr val="E1E1EA"/>
          </a:solidFill>
          <a:ln w="7620">
            <a:solidFill>
              <a:srgbClr val="C7C7D0"/>
            </a:solidFill>
            <a:prstDash val="solid"/>
          </a:ln>
        </p:spPr>
      </p:sp>
      <p:sp>
        <p:nvSpPr>
          <p:cNvPr id="9" name="Text 6"/>
          <p:cNvSpPr/>
          <p:nvPr/>
        </p:nvSpPr>
        <p:spPr>
          <a:xfrm>
            <a:off x="4752677" y="2699980"/>
            <a:ext cx="142637" cy="333256"/>
          </a:xfrm>
          <a:prstGeom prst="rect">
            <a:avLst/>
          </a:prstGeom>
          <a:noFill/>
          <a:ln/>
        </p:spPr>
        <p:txBody>
          <a:bodyPr wrap="none" rtlCol="0" anchor="t"/>
          <a:lstStyle/>
          <a:p>
            <a:pPr marL="0" indent="0" algn="ctr">
              <a:lnSpc>
                <a:spcPts val="2624"/>
              </a:lnSpc>
              <a:buNone/>
            </a:pPr>
            <a:r>
              <a:rPr lang="en-US" sz="2624" dirty="0">
                <a:solidFill>
                  <a:srgbClr val="3C3939"/>
                </a:solidFill>
                <a:latin typeface="Raleway" pitchFamily="34" charset="0"/>
                <a:ea typeface="Raleway" pitchFamily="34" charset="-122"/>
                <a:cs typeface="Raleway" pitchFamily="34" charset="-120"/>
              </a:rPr>
              <a:t>1</a:t>
            </a:r>
            <a:endParaRPr lang="en-US" sz="2624" dirty="0"/>
          </a:p>
        </p:txBody>
      </p:sp>
      <p:sp>
        <p:nvSpPr>
          <p:cNvPr id="10" name="Text 7"/>
          <p:cNvSpPr/>
          <p:nvPr/>
        </p:nvSpPr>
        <p:spPr>
          <a:xfrm>
            <a:off x="6046113" y="2588895"/>
            <a:ext cx="2777490" cy="347186"/>
          </a:xfrm>
          <a:prstGeom prst="rect">
            <a:avLst/>
          </a:prstGeom>
          <a:noFill/>
          <a:ln/>
        </p:spPr>
        <p:txBody>
          <a:bodyPr wrap="none" rtlCol="0" anchor="t"/>
          <a:lstStyle/>
          <a:p>
            <a:pPr marL="0" indent="0" algn="l">
              <a:lnSpc>
                <a:spcPts val="2734"/>
              </a:lnSpc>
              <a:buNone/>
            </a:pPr>
            <a:r>
              <a:rPr lang="en-US" sz="2187" dirty="0">
                <a:solidFill>
                  <a:srgbClr val="3C3939"/>
                </a:solidFill>
                <a:latin typeface="Raleway" pitchFamily="34" charset="0"/>
                <a:ea typeface="Raleway" pitchFamily="34" charset="-122"/>
                <a:cs typeface="Raleway" pitchFamily="34" charset="-120"/>
              </a:rPr>
              <a:t>Imperial Past</a:t>
            </a:r>
            <a:endParaRPr lang="en-US" sz="2187" dirty="0"/>
          </a:p>
        </p:txBody>
      </p:sp>
      <p:sp>
        <p:nvSpPr>
          <p:cNvPr id="11" name="Text 8"/>
          <p:cNvSpPr/>
          <p:nvPr/>
        </p:nvSpPr>
        <p:spPr>
          <a:xfrm>
            <a:off x="6046113" y="3069312"/>
            <a:ext cx="7751088" cy="666512"/>
          </a:xfrm>
          <a:prstGeom prst="rect">
            <a:avLst/>
          </a:prstGeom>
          <a:noFill/>
          <a:ln/>
        </p:spPr>
        <p:txBody>
          <a:bodyPr wrap="square" rtlCol="0" anchor="t"/>
          <a:lstStyle/>
          <a:p>
            <a:pPr marL="0" indent="0" algn="l">
              <a:lnSpc>
                <a:spcPts val="2624"/>
              </a:lnSpc>
              <a:buNone/>
            </a:pPr>
            <a:r>
              <a:rPr lang="en-US" sz="1750" dirty="0">
                <a:solidFill>
                  <a:srgbClr val="3C3939"/>
                </a:solidFill>
                <a:latin typeface="Roboto" pitchFamily="34" charset="0"/>
                <a:ea typeface="Roboto" pitchFamily="34" charset="-122"/>
                <a:cs typeface="Roboto" pitchFamily="34" charset="-120"/>
              </a:rPr>
              <a:t>The Russian Empire spanned centuries, from the reign of Peter the Great to the fall of the Romanovs in 1917.</a:t>
            </a:r>
            <a:endParaRPr lang="en-US" sz="1750" dirty="0"/>
          </a:p>
        </p:txBody>
      </p:sp>
      <p:sp>
        <p:nvSpPr>
          <p:cNvPr id="12" name="Shape 9"/>
          <p:cNvSpPr/>
          <p:nvPr/>
        </p:nvSpPr>
        <p:spPr>
          <a:xfrm>
            <a:off x="5074027" y="4657785"/>
            <a:ext cx="777597" cy="44410"/>
          </a:xfrm>
          <a:prstGeom prst="roundRect">
            <a:avLst>
              <a:gd name="adj" fmla="val 225151"/>
            </a:avLst>
          </a:prstGeom>
          <a:solidFill>
            <a:srgbClr val="C7C7D0"/>
          </a:solidFill>
          <a:ln/>
        </p:spPr>
      </p:sp>
      <p:sp>
        <p:nvSpPr>
          <p:cNvPr id="13" name="Shape 10"/>
          <p:cNvSpPr/>
          <p:nvPr/>
        </p:nvSpPr>
        <p:spPr>
          <a:xfrm>
            <a:off x="4574084" y="4430078"/>
            <a:ext cx="499943" cy="499943"/>
          </a:xfrm>
          <a:prstGeom prst="roundRect">
            <a:avLst>
              <a:gd name="adj" fmla="val 20000"/>
            </a:avLst>
          </a:prstGeom>
          <a:solidFill>
            <a:srgbClr val="E1E1EA"/>
          </a:solidFill>
          <a:ln w="7620">
            <a:solidFill>
              <a:srgbClr val="C7C7D0"/>
            </a:solidFill>
            <a:prstDash val="solid"/>
          </a:ln>
        </p:spPr>
      </p:sp>
      <p:sp>
        <p:nvSpPr>
          <p:cNvPr id="14" name="Text 11"/>
          <p:cNvSpPr/>
          <p:nvPr/>
        </p:nvSpPr>
        <p:spPr>
          <a:xfrm>
            <a:off x="4737199" y="4513421"/>
            <a:ext cx="173712" cy="333256"/>
          </a:xfrm>
          <a:prstGeom prst="rect">
            <a:avLst/>
          </a:prstGeom>
          <a:noFill/>
          <a:ln/>
        </p:spPr>
        <p:txBody>
          <a:bodyPr wrap="none" rtlCol="0" anchor="t"/>
          <a:lstStyle/>
          <a:p>
            <a:pPr marL="0" indent="0" algn="ctr">
              <a:lnSpc>
                <a:spcPts val="2624"/>
              </a:lnSpc>
              <a:buNone/>
            </a:pPr>
            <a:r>
              <a:rPr lang="en-US" sz="2624" dirty="0">
                <a:solidFill>
                  <a:srgbClr val="3C3939"/>
                </a:solidFill>
                <a:latin typeface="Raleway" pitchFamily="34" charset="0"/>
                <a:ea typeface="Raleway" pitchFamily="34" charset="-122"/>
                <a:cs typeface="Raleway" pitchFamily="34" charset="-120"/>
              </a:rPr>
              <a:t>2</a:t>
            </a:r>
            <a:endParaRPr lang="en-US" sz="2624" dirty="0"/>
          </a:p>
        </p:txBody>
      </p:sp>
      <p:sp>
        <p:nvSpPr>
          <p:cNvPr id="15" name="Text 12"/>
          <p:cNvSpPr/>
          <p:nvPr/>
        </p:nvSpPr>
        <p:spPr>
          <a:xfrm>
            <a:off x="6046113" y="4402336"/>
            <a:ext cx="3020139" cy="347186"/>
          </a:xfrm>
          <a:prstGeom prst="rect">
            <a:avLst/>
          </a:prstGeom>
          <a:noFill/>
          <a:ln/>
        </p:spPr>
        <p:txBody>
          <a:bodyPr wrap="none" rtlCol="0" anchor="t"/>
          <a:lstStyle/>
          <a:p>
            <a:pPr marL="0" indent="0" algn="l">
              <a:lnSpc>
                <a:spcPts val="2734"/>
              </a:lnSpc>
              <a:buNone/>
            </a:pPr>
            <a:r>
              <a:rPr lang="en-US" sz="2187" dirty="0">
                <a:solidFill>
                  <a:srgbClr val="3C3939"/>
                </a:solidFill>
                <a:latin typeface="Raleway" pitchFamily="34" charset="0"/>
                <a:ea typeface="Raleway" pitchFamily="34" charset="-122"/>
                <a:cs typeface="Raleway" pitchFamily="34" charset="-120"/>
              </a:rPr>
              <a:t>Dissolution of the USSR</a:t>
            </a:r>
            <a:endParaRPr lang="en-US" sz="2187" dirty="0"/>
          </a:p>
        </p:txBody>
      </p:sp>
      <p:sp>
        <p:nvSpPr>
          <p:cNvPr id="16" name="Text 13"/>
          <p:cNvSpPr/>
          <p:nvPr/>
        </p:nvSpPr>
        <p:spPr>
          <a:xfrm>
            <a:off x="6046113" y="4882753"/>
            <a:ext cx="7751088" cy="666512"/>
          </a:xfrm>
          <a:prstGeom prst="rect">
            <a:avLst/>
          </a:prstGeom>
          <a:noFill/>
          <a:ln/>
        </p:spPr>
        <p:txBody>
          <a:bodyPr wrap="square" rtlCol="0" anchor="t"/>
          <a:lstStyle/>
          <a:p>
            <a:pPr marL="0" indent="0" algn="l">
              <a:lnSpc>
                <a:spcPts val="2624"/>
              </a:lnSpc>
              <a:buNone/>
            </a:pPr>
            <a:r>
              <a:rPr lang="en-US" sz="1750" dirty="0">
                <a:solidFill>
                  <a:srgbClr val="3C3939"/>
                </a:solidFill>
                <a:latin typeface="Roboto" pitchFamily="34" charset="0"/>
                <a:ea typeface="Roboto" pitchFamily="34" charset="-122"/>
                <a:cs typeface="Roboto" pitchFamily="34" charset="-120"/>
              </a:rPr>
              <a:t>The collapse of the Soviet Union in 1991 led to the emergence of independent states, marking a significant geopolitical shift.</a:t>
            </a:r>
            <a:endParaRPr lang="en-US" sz="1750" dirty="0"/>
          </a:p>
        </p:txBody>
      </p:sp>
      <p:sp>
        <p:nvSpPr>
          <p:cNvPr id="17" name="Shape 14"/>
          <p:cNvSpPr/>
          <p:nvPr/>
        </p:nvSpPr>
        <p:spPr>
          <a:xfrm>
            <a:off x="5074027" y="6471225"/>
            <a:ext cx="777597" cy="44410"/>
          </a:xfrm>
          <a:prstGeom prst="roundRect">
            <a:avLst>
              <a:gd name="adj" fmla="val 225151"/>
            </a:avLst>
          </a:prstGeom>
          <a:solidFill>
            <a:srgbClr val="C7C7D0"/>
          </a:solidFill>
          <a:ln/>
        </p:spPr>
      </p:sp>
      <p:sp>
        <p:nvSpPr>
          <p:cNvPr id="18" name="Shape 15"/>
          <p:cNvSpPr/>
          <p:nvPr/>
        </p:nvSpPr>
        <p:spPr>
          <a:xfrm>
            <a:off x="4574084" y="6243518"/>
            <a:ext cx="499943" cy="499943"/>
          </a:xfrm>
          <a:prstGeom prst="roundRect">
            <a:avLst>
              <a:gd name="adj" fmla="val 20000"/>
            </a:avLst>
          </a:prstGeom>
          <a:solidFill>
            <a:srgbClr val="E1E1EA"/>
          </a:solidFill>
          <a:ln w="7620">
            <a:solidFill>
              <a:srgbClr val="C7C7D0"/>
            </a:solidFill>
            <a:prstDash val="solid"/>
          </a:ln>
        </p:spPr>
      </p:sp>
      <p:sp>
        <p:nvSpPr>
          <p:cNvPr id="19" name="Text 16"/>
          <p:cNvSpPr/>
          <p:nvPr/>
        </p:nvSpPr>
        <p:spPr>
          <a:xfrm>
            <a:off x="4735056" y="6326862"/>
            <a:ext cx="177998" cy="333256"/>
          </a:xfrm>
          <a:prstGeom prst="rect">
            <a:avLst/>
          </a:prstGeom>
          <a:noFill/>
          <a:ln/>
        </p:spPr>
        <p:txBody>
          <a:bodyPr wrap="none" rtlCol="0" anchor="t"/>
          <a:lstStyle/>
          <a:p>
            <a:pPr marL="0" indent="0" algn="ctr">
              <a:lnSpc>
                <a:spcPts val="2624"/>
              </a:lnSpc>
              <a:buNone/>
            </a:pPr>
            <a:r>
              <a:rPr lang="en-US" sz="2624" dirty="0">
                <a:solidFill>
                  <a:srgbClr val="3C3939"/>
                </a:solidFill>
                <a:latin typeface="Raleway" pitchFamily="34" charset="0"/>
                <a:ea typeface="Raleway" pitchFamily="34" charset="-122"/>
                <a:cs typeface="Raleway" pitchFamily="34" charset="-120"/>
              </a:rPr>
              <a:t>3</a:t>
            </a:r>
            <a:endParaRPr lang="en-US" sz="2624" dirty="0"/>
          </a:p>
        </p:txBody>
      </p:sp>
      <p:sp>
        <p:nvSpPr>
          <p:cNvPr id="20" name="Text 17"/>
          <p:cNvSpPr/>
          <p:nvPr/>
        </p:nvSpPr>
        <p:spPr>
          <a:xfrm>
            <a:off x="6046113" y="6215777"/>
            <a:ext cx="2777490" cy="347186"/>
          </a:xfrm>
          <a:prstGeom prst="rect">
            <a:avLst/>
          </a:prstGeom>
          <a:noFill/>
          <a:ln/>
        </p:spPr>
        <p:txBody>
          <a:bodyPr wrap="none" rtlCol="0" anchor="t"/>
          <a:lstStyle/>
          <a:p>
            <a:pPr marL="0" indent="0" algn="l">
              <a:lnSpc>
                <a:spcPts val="2734"/>
              </a:lnSpc>
              <a:buNone/>
            </a:pPr>
            <a:r>
              <a:rPr lang="en-US" sz="2187" dirty="0">
                <a:solidFill>
                  <a:srgbClr val="3C3939"/>
                </a:solidFill>
                <a:latin typeface="Raleway" pitchFamily="34" charset="0"/>
                <a:ea typeface="Raleway" pitchFamily="34" charset="-122"/>
                <a:cs typeface="Raleway" pitchFamily="34" charset="-120"/>
              </a:rPr>
              <a:t>Resurgence Efforts</a:t>
            </a:r>
            <a:endParaRPr lang="en-US" sz="2187" dirty="0"/>
          </a:p>
        </p:txBody>
      </p:sp>
      <p:sp>
        <p:nvSpPr>
          <p:cNvPr id="21" name="Text 18"/>
          <p:cNvSpPr/>
          <p:nvPr/>
        </p:nvSpPr>
        <p:spPr>
          <a:xfrm>
            <a:off x="6046113" y="6696194"/>
            <a:ext cx="7751088" cy="666512"/>
          </a:xfrm>
          <a:prstGeom prst="rect">
            <a:avLst/>
          </a:prstGeom>
          <a:noFill/>
          <a:ln/>
        </p:spPr>
        <p:txBody>
          <a:bodyPr wrap="square" rtlCol="0" anchor="t"/>
          <a:lstStyle/>
          <a:p>
            <a:pPr marL="0" indent="0" algn="l">
              <a:lnSpc>
                <a:spcPts val="2624"/>
              </a:lnSpc>
              <a:buNone/>
            </a:pPr>
            <a:r>
              <a:rPr lang="en-US" sz="1750" dirty="0">
                <a:solidFill>
                  <a:srgbClr val="3C3939"/>
                </a:solidFill>
                <a:latin typeface="Roboto" pitchFamily="34" charset="0"/>
                <a:ea typeface="Roboto" pitchFamily="34" charset="-122"/>
                <a:cs typeface="Roboto" pitchFamily="34" charset="-120"/>
              </a:rPr>
              <a:t>Russia's annexation of Crimea and conflicts in Georgia are seen as attempts to revive its influence in the post-Soviet space.</a:t>
            </a:r>
            <a:endParaRPr lang="en-US" sz="17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75000"/>
            </a:srgbClr>
          </a:solidFill>
          <a:ln/>
        </p:spPr>
      </p:sp>
      <p:pic>
        <p:nvPicPr>
          <p:cNvPr id="4"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5" name="Text 2"/>
          <p:cNvSpPr/>
          <p:nvPr/>
        </p:nvSpPr>
        <p:spPr>
          <a:xfrm>
            <a:off x="758071" y="857369"/>
            <a:ext cx="9456658" cy="1263491"/>
          </a:xfrm>
          <a:prstGeom prst="rect">
            <a:avLst/>
          </a:prstGeom>
          <a:noFill/>
          <a:ln/>
        </p:spPr>
        <p:txBody>
          <a:bodyPr wrap="square" rtlCol="0" anchor="t"/>
          <a:lstStyle/>
          <a:p>
            <a:pPr marL="0" indent="0">
              <a:lnSpc>
                <a:spcPts val="4975"/>
              </a:lnSpc>
              <a:buNone/>
            </a:pPr>
            <a:r>
              <a:rPr lang="en-US" sz="3980" dirty="0">
                <a:solidFill>
                  <a:srgbClr val="1B1B27"/>
                </a:solidFill>
                <a:latin typeface="Raleway" pitchFamily="34" charset="0"/>
                <a:ea typeface="Raleway" pitchFamily="34" charset="-122"/>
                <a:cs typeface="Raleway" pitchFamily="34" charset="-120"/>
              </a:rPr>
              <a:t>Arms Exports and Geopolitical Partnerships</a:t>
            </a:r>
            <a:endParaRPr lang="en-US" sz="3980" dirty="0"/>
          </a:p>
        </p:txBody>
      </p:sp>
      <p:sp>
        <p:nvSpPr>
          <p:cNvPr id="6" name="Shape 3"/>
          <p:cNvSpPr/>
          <p:nvPr/>
        </p:nvSpPr>
        <p:spPr>
          <a:xfrm>
            <a:off x="758071" y="2424113"/>
            <a:ext cx="4627245" cy="3282672"/>
          </a:xfrm>
          <a:prstGeom prst="roundRect">
            <a:avLst>
              <a:gd name="adj" fmla="val 2771"/>
            </a:avLst>
          </a:prstGeom>
          <a:solidFill>
            <a:srgbClr val="E1E1EA"/>
          </a:solidFill>
          <a:ln w="7620">
            <a:solidFill>
              <a:srgbClr val="C7C7D0"/>
            </a:solidFill>
            <a:prstDash val="solid"/>
          </a:ln>
        </p:spPr>
      </p:sp>
      <p:sp>
        <p:nvSpPr>
          <p:cNvPr id="7" name="Text 4"/>
          <p:cNvSpPr/>
          <p:nvPr/>
        </p:nvSpPr>
        <p:spPr>
          <a:xfrm>
            <a:off x="967859" y="2633901"/>
            <a:ext cx="2527102" cy="315873"/>
          </a:xfrm>
          <a:prstGeom prst="rect">
            <a:avLst/>
          </a:prstGeom>
          <a:noFill/>
          <a:ln/>
        </p:spPr>
        <p:txBody>
          <a:bodyPr wrap="none" rtlCol="0" anchor="t"/>
          <a:lstStyle/>
          <a:p>
            <a:pPr marL="0" indent="0">
              <a:lnSpc>
                <a:spcPts val="2487"/>
              </a:lnSpc>
              <a:buNone/>
            </a:pPr>
            <a:r>
              <a:rPr lang="en-US" sz="1990" dirty="0">
                <a:solidFill>
                  <a:srgbClr val="3C3939"/>
                </a:solidFill>
                <a:latin typeface="Raleway" pitchFamily="34" charset="0"/>
                <a:ea typeface="Raleway" pitchFamily="34" charset="-122"/>
                <a:cs typeface="Raleway" pitchFamily="34" charset="-120"/>
              </a:rPr>
              <a:t>Lucrative Market</a:t>
            </a:r>
            <a:endParaRPr lang="en-US" sz="1990" dirty="0"/>
          </a:p>
        </p:txBody>
      </p:sp>
      <p:sp>
        <p:nvSpPr>
          <p:cNvPr id="8" name="Text 5"/>
          <p:cNvSpPr/>
          <p:nvPr/>
        </p:nvSpPr>
        <p:spPr>
          <a:xfrm>
            <a:off x="967859" y="3070979"/>
            <a:ext cx="4207669" cy="1819513"/>
          </a:xfrm>
          <a:prstGeom prst="rect">
            <a:avLst/>
          </a:prstGeom>
          <a:noFill/>
          <a:ln/>
        </p:spPr>
        <p:txBody>
          <a:bodyPr wrap="square" rtlCol="0" anchor="t"/>
          <a:lstStyle/>
          <a:p>
            <a:pPr marL="0" indent="0">
              <a:lnSpc>
                <a:spcPts val="2388"/>
              </a:lnSpc>
              <a:buNone/>
            </a:pPr>
            <a:r>
              <a:rPr lang="en-US" sz="1592" dirty="0">
                <a:solidFill>
                  <a:srgbClr val="3C3939"/>
                </a:solidFill>
                <a:latin typeface="Roboto" pitchFamily="34" charset="0"/>
                <a:ea typeface="Roboto" pitchFamily="34" charset="-122"/>
                <a:cs typeface="Roboto" pitchFamily="34" charset="-120"/>
              </a:rPr>
              <a:t>Russia is a major arms exporter, and the Middle East represents a lucrative market for Russian weaponry. Establishing military partnerships with countries in the region allows Russia to strengthen its defence industry and build political ties.</a:t>
            </a:r>
            <a:endParaRPr lang="en-US" sz="1592" dirty="0"/>
          </a:p>
        </p:txBody>
      </p:sp>
      <p:sp>
        <p:nvSpPr>
          <p:cNvPr id="9" name="Shape 6"/>
          <p:cNvSpPr/>
          <p:nvPr/>
        </p:nvSpPr>
        <p:spPr>
          <a:xfrm>
            <a:off x="5587484" y="2424113"/>
            <a:ext cx="4627245" cy="3282672"/>
          </a:xfrm>
          <a:prstGeom prst="roundRect">
            <a:avLst>
              <a:gd name="adj" fmla="val 2771"/>
            </a:avLst>
          </a:prstGeom>
          <a:solidFill>
            <a:srgbClr val="E1E1EA"/>
          </a:solidFill>
          <a:ln w="7620">
            <a:solidFill>
              <a:srgbClr val="C7C7D0"/>
            </a:solidFill>
            <a:prstDash val="solid"/>
          </a:ln>
        </p:spPr>
      </p:sp>
      <p:sp>
        <p:nvSpPr>
          <p:cNvPr id="10" name="Text 7"/>
          <p:cNvSpPr/>
          <p:nvPr/>
        </p:nvSpPr>
        <p:spPr>
          <a:xfrm>
            <a:off x="5797272" y="2633901"/>
            <a:ext cx="2558891" cy="315873"/>
          </a:xfrm>
          <a:prstGeom prst="rect">
            <a:avLst/>
          </a:prstGeom>
          <a:noFill/>
          <a:ln/>
        </p:spPr>
        <p:txBody>
          <a:bodyPr wrap="none" rtlCol="0" anchor="t"/>
          <a:lstStyle/>
          <a:p>
            <a:pPr marL="0" indent="0">
              <a:lnSpc>
                <a:spcPts val="2487"/>
              </a:lnSpc>
              <a:buNone/>
            </a:pPr>
            <a:r>
              <a:rPr lang="en-US" sz="1990" dirty="0">
                <a:solidFill>
                  <a:srgbClr val="3C3939"/>
                </a:solidFill>
                <a:latin typeface="Raleway" pitchFamily="34" charset="0"/>
                <a:ea typeface="Raleway" pitchFamily="34" charset="-122"/>
                <a:cs typeface="Raleway" pitchFamily="34" charset="-120"/>
              </a:rPr>
              <a:t>Strategic Partnerships</a:t>
            </a:r>
            <a:endParaRPr lang="en-US" sz="1990" dirty="0"/>
          </a:p>
        </p:txBody>
      </p:sp>
      <p:sp>
        <p:nvSpPr>
          <p:cNvPr id="11" name="Text 8"/>
          <p:cNvSpPr/>
          <p:nvPr/>
        </p:nvSpPr>
        <p:spPr>
          <a:xfrm>
            <a:off x="5797272" y="3070979"/>
            <a:ext cx="4207669" cy="2426018"/>
          </a:xfrm>
          <a:prstGeom prst="rect">
            <a:avLst/>
          </a:prstGeom>
          <a:noFill/>
          <a:ln/>
        </p:spPr>
        <p:txBody>
          <a:bodyPr wrap="square" rtlCol="0" anchor="t"/>
          <a:lstStyle/>
          <a:p>
            <a:pPr marL="0" indent="0">
              <a:lnSpc>
                <a:spcPts val="2388"/>
              </a:lnSpc>
              <a:buNone/>
            </a:pPr>
            <a:r>
              <a:rPr lang="en-US" sz="1592" dirty="0">
                <a:solidFill>
                  <a:srgbClr val="3C3939"/>
                </a:solidFill>
                <a:latin typeface="Roboto" pitchFamily="34" charset="0"/>
                <a:ea typeface="Roboto" pitchFamily="34" charset="-122"/>
                <a:cs typeface="Roboto" pitchFamily="34" charset="-120"/>
              </a:rPr>
              <a:t>The strategic move to forge military partnerships with nations in the region, notably Iran and others, serves as a multifaceted approach for Moscow. This engagement enables Russia to bolster its defence industry, fostering technological advancements and ensuring a continuous demand for its military hardware.</a:t>
            </a:r>
            <a:endParaRPr lang="en-US" sz="1592" dirty="0"/>
          </a:p>
        </p:txBody>
      </p:sp>
      <p:sp>
        <p:nvSpPr>
          <p:cNvPr id="12" name="Shape 9"/>
          <p:cNvSpPr/>
          <p:nvPr/>
        </p:nvSpPr>
        <p:spPr>
          <a:xfrm>
            <a:off x="758071" y="5908953"/>
            <a:ext cx="9456658" cy="1463159"/>
          </a:xfrm>
          <a:prstGeom prst="roundRect">
            <a:avLst>
              <a:gd name="adj" fmla="val 6218"/>
            </a:avLst>
          </a:prstGeom>
          <a:solidFill>
            <a:srgbClr val="E1E1EA"/>
          </a:solidFill>
          <a:ln w="7620">
            <a:solidFill>
              <a:srgbClr val="C7C7D0"/>
            </a:solidFill>
            <a:prstDash val="solid"/>
          </a:ln>
        </p:spPr>
      </p:sp>
      <p:sp>
        <p:nvSpPr>
          <p:cNvPr id="13" name="Text 10"/>
          <p:cNvSpPr/>
          <p:nvPr/>
        </p:nvSpPr>
        <p:spPr>
          <a:xfrm>
            <a:off x="967859" y="6118741"/>
            <a:ext cx="2527102" cy="315873"/>
          </a:xfrm>
          <a:prstGeom prst="rect">
            <a:avLst/>
          </a:prstGeom>
          <a:noFill/>
          <a:ln/>
        </p:spPr>
        <p:txBody>
          <a:bodyPr wrap="none" rtlCol="0" anchor="t"/>
          <a:lstStyle/>
          <a:p>
            <a:pPr marL="0" indent="0">
              <a:lnSpc>
                <a:spcPts val="2487"/>
              </a:lnSpc>
              <a:buNone/>
            </a:pPr>
            <a:r>
              <a:rPr lang="en-US" sz="1990" dirty="0">
                <a:solidFill>
                  <a:srgbClr val="3C3939"/>
                </a:solidFill>
                <a:latin typeface="Raleway" pitchFamily="34" charset="0"/>
                <a:ea typeface="Raleway" pitchFamily="34" charset="-122"/>
                <a:cs typeface="Raleway" pitchFamily="34" charset="-120"/>
              </a:rPr>
              <a:t>Political Ties</a:t>
            </a:r>
            <a:endParaRPr lang="en-US" sz="1990" dirty="0"/>
          </a:p>
        </p:txBody>
      </p:sp>
      <p:sp>
        <p:nvSpPr>
          <p:cNvPr id="14" name="Text 11"/>
          <p:cNvSpPr/>
          <p:nvPr/>
        </p:nvSpPr>
        <p:spPr>
          <a:xfrm>
            <a:off x="967859" y="6555819"/>
            <a:ext cx="9037082" cy="606504"/>
          </a:xfrm>
          <a:prstGeom prst="rect">
            <a:avLst/>
          </a:prstGeom>
          <a:noFill/>
          <a:ln/>
        </p:spPr>
        <p:txBody>
          <a:bodyPr wrap="square" rtlCol="0" anchor="t"/>
          <a:lstStyle/>
          <a:p>
            <a:pPr marL="0" indent="0">
              <a:lnSpc>
                <a:spcPts val="2388"/>
              </a:lnSpc>
              <a:buNone/>
            </a:pPr>
            <a:r>
              <a:rPr lang="en-US" sz="1592" dirty="0">
                <a:solidFill>
                  <a:srgbClr val="3C3939"/>
                </a:solidFill>
                <a:latin typeface="Roboto" pitchFamily="34" charset="0"/>
                <a:ea typeface="Roboto" pitchFamily="34" charset="-122"/>
                <a:cs typeface="Roboto" pitchFamily="34" charset="-120"/>
              </a:rPr>
              <a:t>By cultivating these military ties, Russia concurrently establishes and strengthens political relationships, solidifying its influence in the complex geopolitical landscape of the Middle East.</a:t>
            </a:r>
            <a:endParaRPr lang="en-US" sz="1592" dirty="0"/>
          </a:p>
        </p:txBody>
      </p:sp>
    </p:spTree>
    <p:extLst>
      <p:ext uri="{BB962C8B-B14F-4D97-AF65-F5344CB8AC3E}">
        <p14:creationId xmlns:p14="http://schemas.microsoft.com/office/powerpoint/2010/main" val="2188607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31386"/>
          </a:xfrm>
          <a:prstGeom prst="rect">
            <a:avLst/>
          </a:prstGeom>
          <a:solidFill>
            <a:srgbClr val="FFFFFF">
              <a:alpha val="75000"/>
            </a:srgbClr>
          </a:solidFill>
          <a:ln/>
        </p:spPr>
      </p:sp>
      <p:sp>
        <p:nvSpPr>
          <p:cNvPr id="4" name="Text 2"/>
          <p:cNvSpPr/>
          <p:nvPr/>
        </p:nvSpPr>
        <p:spPr>
          <a:xfrm>
            <a:off x="2643545" y="540901"/>
            <a:ext cx="6737509" cy="614601"/>
          </a:xfrm>
          <a:prstGeom prst="rect">
            <a:avLst/>
          </a:prstGeom>
          <a:noFill/>
          <a:ln/>
        </p:spPr>
        <p:txBody>
          <a:bodyPr wrap="none" rtlCol="0" anchor="t"/>
          <a:lstStyle/>
          <a:p>
            <a:pPr marL="0" indent="0">
              <a:lnSpc>
                <a:spcPts val="4840"/>
              </a:lnSpc>
              <a:buNone/>
            </a:pPr>
            <a:r>
              <a:rPr lang="en-US" sz="3872" dirty="0">
                <a:solidFill>
                  <a:srgbClr val="1B1B27"/>
                </a:solidFill>
                <a:latin typeface="Raleway" pitchFamily="34" charset="0"/>
                <a:ea typeface="Raleway" pitchFamily="34" charset="-122"/>
                <a:cs typeface="Raleway" pitchFamily="34" charset="-120"/>
              </a:rPr>
              <a:t>Russia's Relationship with Iran</a:t>
            </a:r>
            <a:endParaRPr lang="en-US" sz="3872" dirty="0"/>
          </a:p>
        </p:txBody>
      </p:sp>
      <p:pic>
        <p:nvPicPr>
          <p:cNvPr id="5" name="Image 0" descr="preencoded.png"/>
          <p:cNvPicPr>
            <a:picLocks noChangeAspect="1"/>
          </p:cNvPicPr>
          <p:nvPr/>
        </p:nvPicPr>
        <p:blipFill>
          <a:blip r:embed="rId3"/>
          <a:stretch>
            <a:fillRect/>
          </a:stretch>
        </p:blipFill>
        <p:spPr>
          <a:xfrm>
            <a:off x="2643545" y="1548884"/>
            <a:ext cx="2335768" cy="786765"/>
          </a:xfrm>
          <a:prstGeom prst="rect">
            <a:avLst/>
          </a:prstGeom>
        </p:spPr>
      </p:pic>
      <p:sp>
        <p:nvSpPr>
          <p:cNvPr id="6" name="Text 3"/>
          <p:cNvSpPr/>
          <p:nvPr/>
        </p:nvSpPr>
        <p:spPr>
          <a:xfrm>
            <a:off x="2840236" y="2630686"/>
            <a:ext cx="1942386" cy="614601"/>
          </a:xfrm>
          <a:prstGeom prst="rect">
            <a:avLst/>
          </a:prstGeom>
          <a:noFill/>
          <a:ln/>
        </p:spPr>
        <p:txBody>
          <a:bodyPr wrap="square" rtlCol="0" anchor="t"/>
          <a:lstStyle/>
          <a:p>
            <a:pPr marL="0" indent="0" algn="l">
              <a:lnSpc>
                <a:spcPts val="2420"/>
              </a:lnSpc>
              <a:buNone/>
            </a:pPr>
            <a:r>
              <a:rPr lang="en-US" sz="1936" dirty="0">
                <a:solidFill>
                  <a:srgbClr val="3C3939"/>
                </a:solidFill>
                <a:latin typeface="Raleway" pitchFamily="34" charset="0"/>
                <a:ea typeface="Raleway" pitchFamily="34" charset="-122"/>
                <a:cs typeface="Raleway" pitchFamily="34" charset="-120"/>
              </a:rPr>
              <a:t>Strategic Alliance</a:t>
            </a:r>
            <a:endParaRPr lang="en-US" sz="1936" dirty="0"/>
          </a:p>
        </p:txBody>
      </p:sp>
      <p:sp>
        <p:nvSpPr>
          <p:cNvPr id="7" name="Text 4"/>
          <p:cNvSpPr/>
          <p:nvPr/>
        </p:nvSpPr>
        <p:spPr>
          <a:xfrm>
            <a:off x="2840236" y="3363278"/>
            <a:ext cx="1942386" cy="1770221"/>
          </a:xfrm>
          <a:prstGeom prst="rect">
            <a:avLst/>
          </a:prstGeom>
          <a:noFill/>
          <a:ln/>
        </p:spPr>
        <p:txBody>
          <a:bodyPr wrap="square" rtlCol="0" anchor="t"/>
          <a:lstStyle/>
          <a:p>
            <a:pPr marL="0" indent="0" algn="l">
              <a:lnSpc>
                <a:spcPts val="2323"/>
              </a:lnSpc>
              <a:buNone/>
            </a:pPr>
            <a:r>
              <a:rPr lang="en-US" sz="1549" dirty="0">
                <a:solidFill>
                  <a:srgbClr val="3C3939"/>
                </a:solidFill>
                <a:latin typeface="Roboto" pitchFamily="34" charset="0"/>
                <a:ea typeface="Roboto" pitchFamily="34" charset="-122"/>
                <a:cs typeface="Roboto" pitchFamily="34" charset="-120"/>
              </a:rPr>
              <a:t>Iran and Russia maintain a strategic alliance, constituting an axis in the Caucasus alongside Armenia.</a:t>
            </a:r>
            <a:endParaRPr lang="en-US" sz="1549" dirty="0"/>
          </a:p>
        </p:txBody>
      </p:sp>
      <p:pic>
        <p:nvPicPr>
          <p:cNvPr id="8" name="Image 1" descr="preencoded.png"/>
          <p:cNvPicPr>
            <a:picLocks noChangeAspect="1"/>
          </p:cNvPicPr>
          <p:nvPr/>
        </p:nvPicPr>
        <p:blipFill>
          <a:blip r:embed="rId4"/>
          <a:stretch>
            <a:fillRect/>
          </a:stretch>
        </p:blipFill>
        <p:spPr>
          <a:xfrm>
            <a:off x="4979313" y="1548884"/>
            <a:ext cx="2335768" cy="786765"/>
          </a:xfrm>
          <a:prstGeom prst="rect">
            <a:avLst/>
          </a:prstGeom>
        </p:spPr>
      </p:pic>
      <p:sp>
        <p:nvSpPr>
          <p:cNvPr id="9" name="Text 5"/>
          <p:cNvSpPr/>
          <p:nvPr/>
        </p:nvSpPr>
        <p:spPr>
          <a:xfrm>
            <a:off x="5176004" y="2630686"/>
            <a:ext cx="1942386" cy="614601"/>
          </a:xfrm>
          <a:prstGeom prst="rect">
            <a:avLst/>
          </a:prstGeom>
          <a:noFill/>
          <a:ln/>
        </p:spPr>
        <p:txBody>
          <a:bodyPr wrap="square" rtlCol="0" anchor="t"/>
          <a:lstStyle/>
          <a:p>
            <a:pPr marL="0" indent="0" algn="l">
              <a:lnSpc>
                <a:spcPts val="2420"/>
              </a:lnSpc>
              <a:buNone/>
            </a:pPr>
            <a:r>
              <a:rPr lang="en-US" sz="1936" dirty="0">
                <a:solidFill>
                  <a:srgbClr val="3C3939"/>
                </a:solidFill>
                <a:latin typeface="Raleway" pitchFamily="34" charset="0"/>
                <a:ea typeface="Raleway" pitchFamily="34" charset="-122"/>
                <a:cs typeface="Raleway" pitchFamily="34" charset="-120"/>
              </a:rPr>
              <a:t>Supporting the Russian Conflict</a:t>
            </a:r>
            <a:endParaRPr lang="en-US" sz="1936" dirty="0"/>
          </a:p>
        </p:txBody>
      </p:sp>
      <p:sp>
        <p:nvSpPr>
          <p:cNvPr id="10" name="Text 6"/>
          <p:cNvSpPr/>
          <p:nvPr/>
        </p:nvSpPr>
        <p:spPr>
          <a:xfrm>
            <a:off x="5176004" y="3514943"/>
            <a:ext cx="1942386" cy="4130516"/>
          </a:xfrm>
          <a:prstGeom prst="rect">
            <a:avLst/>
          </a:prstGeom>
          <a:noFill/>
          <a:ln/>
        </p:spPr>
        <p:txBody>
          <a:bodyPr wrap="square" rtlCol="0" anchor="t"/>
          <a:lstStyle/>
          <a:p>
            <a:pPr marL="0" indent="0" algn="l">
              <a:lnSpc>
                <a:spcPts val="2323"/>
              </a:lnSpc>
              <a:buNone/>
            </a:pPr>
            <a:r>
              <a:rPr lang="en-US" sz="1549" dirty="0">
                <a:solidFill>
                  <a:srgbClr val="3C3939"/>
                </a:solidFill>
                <a:latin typeface="Roboto" pitchFamily="34" charset="0"/>
                <a:ea typeface="Roboto" pitchFamily="34" charset="-122"/>
                <a:cs typeface="Roboto" pitchFamily="34" charset="-120"/>
              </a:rPr>
              <a:t>Armenia, a democratic state, is assisting Iran in its backing of the Russian conflict in Ukraine, aiding Moscow in circumventing sanctions by facilitating the transfer of Iranian drones and missiles through Armenian airspace and airports.</a:t>
            </a:r>
            <a:endParaRPr lang="en-US" sz="1549" dirty="0"/>
          </a:p>
        </p:txBody>
      </p:sp>
      <p:pic>
        <p:nvPicPr>
          <p:cNvPr id="11" name="Image 2" descr="preencoded.png"/>
          <p:cNvPicPr>
            <a:picLocks noChangeAspect="1"/>
          </p:cNvPicPr>
          <p:nvPr/>
        </p:nvPicPr>
        <p:blipFill>
          <a:blip r:embed="rId5"/>
          <a:stretch>
            <a:fillRect/>
          </a:stretch>
        </p:blipFill>
        <p:spPr>
          <a:xfrm>
            <a:off x="7315081" y="1548884"/>
            <a:ext cx="2335768" cy="786765"/>
          </a:xfrm>
          <a:prstGeom prst="rect">
            <a:avLst/>
          </a:prstGeom>
        </p:spPr>
      </p:pic>
      <p:sp>
        <p:nvSpPr>
          <p:cNvPr id="12" name="Text 7"/>
          <p:cNvSpPr/>
          <p:nvPr/>
        </p:nvSpPr>
        <p:spPr>
          <a:xfrm>
            <a:off x="7511772" y="2630686"/>
            <a:ext cx="1942386" cy="307300"/>
          </a:xfrm>
          <a:prstGeom prst="rect">
            <a:avLst/>
          </a:prstGeom>
          <a:noFill/>
          <a:ln/>
        </p:spPr>
        <p:txBody>
          <a:bodyPr wrap="none" rtlCol="0" anchor="t"/>
          <a:lstStyle/>
          <a:p>
            <a:pPr marL="0" indent="0" algn="l">
              <a:lnSpc>
                <a:spcPts val="2420"/>
              </a:lnSpc>
              <a:buNone/>
            </a:pPr>
            <a:r>
              <a:rPr lang="en-US" sz="1936" dirty="0">
                <a:solidFill>
                  <a:srgbClr val="3C3939"/>
                </a:solidFill>
                <a:latin typeface="Raleway" pitchFamily="34" charset="0"/>
                <a:ea typeface="Raleway" pitchFamily="34" charset="-122"/>
                <a:cs typeface="Raleway" pitchFamily="34" charset="-120"/>
              </a:rPr>
              <a:t>US Sanctions</a:t>
            </a:r>
            <a:endParaRPr lang="en-US" sz="1936" dirty="0"/>
          </a:p>
        </p:txBody>
      </p:sp>
      <p:sp>
        <p:nvSpPr>
          <p:cNvPr id="13" name="Text 8"/>
          <p:cNvSpPr/>
          <p:nvPr/>
        </p:nvSpPr>
        <p:spPr>
          <a:xfrm>
            <a:off x="7511772" y="3055977"/>
            <a:ext cx="1942386" cy="3245406"/>
          </a:xfrm>
          <a:prstGeom prst="rect">
            <a:avLst/>
          </a:prstGeom>
          <a:noFill/>
          <a:ln/>
        </p:spPr>
        <p:txBody>
          <a:bodyPr wrap="square" rtlCol="0" anchor="t"/>
          <a:lstStyle/>
          <a:p>
            <a:pPr marL="0" indent="0" algn="l">
              <a:lnSpc>
                <a:spcPts val="2323"/>
              </a:lnSpc>
              <a:buNone/>
            </a:pPr>
            <a:r>
              <a:rPr lang="en-US" sz="1549" dirty="0">
                <a:solidFill>
                  <a:srgbClr val="3C3939"/>
                </a:solidFill>
                <a:latin typeface="Roboto" pitchFamily="34" charset="0"/>
                <a:ea typeface="Roboto" pitchFamily="34" charset="-122"/>
                <a:cs typeface="Roboto" pitchFamily="34" charset="-120"/>
              </a:rPr>
              <a:t>Entities such as Iran Air Cargo, Safiran Airport Services, and their parent company Iran Air are currently under US sanctions due to their involvement, along with Armenia, in transferring Iranian drones to Russia.</a:t>
            </a:r>
            <a:endParaRPr lang="en-US" sz="1549" dirty="0"/>
          </a:p>
        </p:txBody>
      </p:sp>
      <p:pic>
        <p:nvPicPr>
          <p:cNvPr id="14" name="Image 3" descr="preencoded.png"/>
          <p:cNvPicPr>
            <a:picLocks noChangeAspect="1"/>
          </p:cNvPicPr>
          <p:nvPr/>
        </p:nvPicPr>
        <p:blipFill>
          <a:blip r:embed="rId6"/>
          <a:stretch>
            <a:fillRect/>
          </a:stretch>
        </p:blipFill>
        <p:spPr>
          <a:xfrm>
            <a:off x="9650849" y="1548884"/>
            <a:ext cx="2335887" cy="786765"/>
          </a:xfrm>
          <a:prstGeom prst="rect">
            <a:avLst/>
          </a:prstGeom>
        </p:spPr>
      </p:pic>
      <p:sp>
        <p:nvSpPr>
          <p:cNvPr id="15" name="Text 9"/>
          <p:cNvSpPr/>
          <p:nvPr/>
        </p:nvSpPr>
        <p:spPr>
          <a:xfrm>
            <a:off x="9847540" y="2630686"/>
            <a:ext cx="1942505" cy="614601"/>
          </a:xfrm>
          <a:prstGeom prst="rect">
            <a:avLst/>
          </a:prstGeom>
          <a:noFill/>
          <a:ln/>
        </p:spPr>
        <p:txBody>
          <a:bodyPr wrap="square" rtlCol="0" anchor="t"/>
          <a:lstStyle/>
          <a:p>
            <a:pPr marL="0" indent="0" algn="l">
              <a:lnSpc>
                <a:spcPts val="2420"/>
              </a:lnSpc>
              <a:buNone/>
            </a:pPr>
            <a:r>
              <a:rPr lang="en-US" sz="1936" dirty="0">
                <a:solidFill>
                  <a:srgbClr val="3C3939"/>
                </a:solidFill>
                <a:latin typeface="Raleway" pitchFamily="34" charset="0"/>
                <a:ea typeface="Raleway" pitchFamily="34" charset="-122"/>
                <a:cs typeface="Raleway" pitchFamily="34" charset="-120"/>
              </a:rPr>
              <a:t>Strengthening Relations</a:t>
            </a:r>
            <a:endParaRPr lang="en-US" sz="1936" dirty="0"/>
          </a:p>
        </p:txBody>
      </p:sp>
      <p:sp>
        <p:nvSpPr>
          <p:cNvPr id="16" name="Text 10"/>
          <p:cNvSpPr/>
          <p:nvPr/>
        </p:nvSpPr>
        <p:spPr>
          <a:xfrm>
            <a:off x="9847540" y="3363278"/>
            <a:ext cx="1942505" cy="3245406"/>
          </a:xfrm>
          <a:prstGeom prst="rect">
            <a:avLst/>
          </a:prstGeom>
          <a:noFill/>
          <a:ln/>
        </p:spPr>
        <p:txBody>
          <a:bodyPr wrap="square" rtlCol="0" anchor="t"/>
          <a:lstStyle/>
          <a:p>
            <a:pPr marL="0" indent="0" algn="l">
              <a:lnSpc>
                <a:spcPts val="2323"/>
              </a:lnSpc>
              <a:buNone/>
            </a:pPr>
            <a:r>
              <a:rPr lang="en-US" sz="1549" dirty="0">
                <a:solidFill>
                  <a:srgbClr val="3C3939"/>
                </a:solidFill>
                <a:latin typeface="Roboto" pitchFamily="34" charset="0"/>
                <a:ea typeface="Roboto" pitchFamily="34" charset="-122"/>
                <a:cs typeface="Roboto" pitchFamily="34" charset="-120"/>
              </a:rPr>
              <a:t>Putin states that, “We have very good relations with Iran. And we will enhance them in every possible way... That is why we do our utmost in order to develop relations with Iran and will keep this up in the future.”</a:t>
            </a:r>
            <a:endParaRPr lang="en-US" sz="1549" dirty="0"/>
          </a:p>
        </p:txBody>
      </p:sp>
    </p:spTree>
    <p:extLst>
      <p:ext uri="{BB962C8B-B14F-4D97-AF65-F5344CB8AC3E}">
        <p14:creationId xmlns:p14="http://schemas.microsoft.com/office/powerpoint/2010/main" val="20682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75000"/>
            </a:srgbClr>
          </a:solidFill>
          <a:ln/>
        </p:spPr>
      </p:sp>
      <p:sp>
        <p:nvSpPr>
          <p:cNvPr id="4" name="Text 2"/>
          <p:cNvSpPr/>
          <p:nvPr/>
        </p:nvSpPr>
        <p:spPr>
          <a:xfrm>
            <a:off x="3362801" y="457676"/>
            <a:ext cx="6254472" cy="519946"/>
          </a:xfrm>
          <a:prstGeom prst="rect">
            <a:avLst/>
          </a:prstGeom>
          <a:noFill/>
          <a:ln/>
        </p:spPr>
        <p:txBody>
          <a:bodyPr wrap="none" rtlCol="0" anchor="t"/>
          <a:lstStyle/>
          <a:p>
            <a:pPr marL="0" indent="0">
              <a:lnSpc>
                <a:spcPts val="4095"/>
              </a:lnSpc>
              <a:buNone/>
            </a:pPr>
            <a:r>
              <a:rPr lang="en-US" sz="3276" dirty="0">
                <a:solidFill>
                  <a:srgbClr val="1B1B27"/>
                </a:solidFill>
                <a:latin typeface="Raleway" pitchFamily="34" charset="0"/>
                <a:ea typeface="Raleway" pitchFamily="34" charset="-122"/>
                <a:cs typeface="Raleway" pitchFamily="34" charset="-120"/>
              </a:rPr>
              <a:t>Russia's Relationship with Turkey</a:t>
            </a:r>
            <a:endParaRPr lang="en-US" sz="3276" dirty="0"/>
          </a:p>
        </p:txBody>
      </p:sp>
      <p:sp>
        <p:nvSpPr>
          <p:cNvPr id="5" name="Shape 3"/>
          <p:cNvSpPr/>
          <p:nvPr/>
        </p:nvSpPr>
        <p:spPr>
          <a:xfrm>
            <a:off x="3362801" y="4915614"/>
            <a:ext cx="7904798" cy="33218"/>
          </a:xfrm>
          <a:prstGeom prst="roundRect">
            <a:avLst>
              <a:gd name="adj" fmla="val 225445"/>
            </a:avLst>
          </a:prstGeom>
          <a:solidFill>
            <a:srgbClr val="C7C7D0"/>
          </a:solidFill>
          <a:ln/>
        </p:spPr>
      </p:sp>
      <p:sp>
        <p:nvSpPr>
          <p:cNvPr id="6" name="Shape 4"/>
          <p:cNvSpPr/>
          <p:nvPr/>
        </p:nvSpPr>
        <p:spPr>
          <a:xfrm>
            <a:off x="4877217" y="4333161"/>
            <a:ext cx="33218" cy="582454"/>
          </a:xfrm>
          <a:prstGeom prst="roundRect">
            <a:avLst>
              <a:gd name="adj" fmla="val 225445"/>
            </a:avLst>
          </a:prstGeom>
          <a:solidFill>
            <a:srgbClr val="C7C7D0"/>
          </a:solidFill>
          <a:ln/>
        </p:spPr>
      </p:sp>
      <p:sp>
        <p:nvSpPr>
          <p:cNvPr id="7" name="Shape 5"/>
          <p:cNvSpPr/>
          <p:nvPr/>
        </p:nvSpPr>
        <p:spPr>
          <a:xfrm>
            <a:off x="4706660" y="4728448"/>
            <a:ext cx="374333" cy="374333"/>
          </a:xfrm>
          <a:prstGeom prst="roundRect">
            <a:avLst>
              <a:gd name="adj" fmla="val 20006"/>
            </a:avLst>
          </a:prstGeom>
          <a:solidFill>
            <a:srgbClr val="E1E1EA"/>
          </a:solidFill>
          <a:ln w="7620">
            <a:solidFill>
              <a:srgbClr val="C7C7D0"/>
            </a:solidFill>
            <a:prstDash val="solid"/>
          </a:ln>
        </p:spPr>
      </p:sp>
      <p:sp>
        <p:nvSpPr>
          <p:cNvPr id="8" name="Text 6"/>
          <p:cNvSpPr/>
          <p:nvPr/>
        </p:nvSpPr>
        <p:spPr>
          <a:xfrm>
            <a:off x="4840367" y="4790718"/>
            <a:ext cx="106918" cy="249674"/>
          </a:xfrm>
          <a:prstGeom prst="rect">
            <a:avLst/>
          </a:prstGeom>
          <a:noFill/>
          <a:ln/>
        </p:spPr>
        <p:txBody>
          <a:bodyPr wrap="none" rtlCol="0" anchor="t"/>
          <a:lstStyle/>
          <a:p>
            <a:pPr marL="0" indent="0" algn="ctr">
              <a:lnSpc>
                <a:spcPts val="1966"/>
              </a:lnSpc>
              <a:buNone/>
            </a:pPr>
            <a:r>
              <a:rPr lang="en-US" sz="1966" dirty="0">
                <a:solidFill>
                  <a:srgbClr val="3C3939"/>
                </a:solidFill>
                <a:latin typeface="Raleway" pitchFamily="34" charset="0"/>
                <a:ea typeface="Raleway" pitchFamily="34" charset="-122"/>
                <a:cs typeface="Raleway" pitchFamily="34" charset="-120"/>
              </a:rPr>
              <a:t>1</a:t>
            </a:r>
            <a:endParaRPr lang="en-US" sz="1966" dirty="0"/>
          </a:p>
        </p:txBody>
      </p:sp>
      <p:sp>
        <p:nvSpPr>
          <p:cNvPr id="9" name="Text 7"/>
          <p:cNvSpPr/>
          <p:nvPr/>
        </p:nvSpPr>
        <p:spPr>
          <a:xfrm>
            <a:off x="3853696" y="1310402"/>
            <a:ext cx="2080141" cy="259913"/>
          </a:xfrm>
          <a:prstGeom prst="rect">
            <a:avLst/>
          </a:prstGeom>
          <a:noFill/>
          <a:ln/>
        </p:spPr>
        <p:txBody>
          <a:bodyPr wrap="none" rtlCol="0" anchor="t"/>
          <a:lstStyle/>
          <a:p>
            <a:pPr marL="0" indent="0" algn="ctr">
              <a:lnSpc>
                <a:spcPts val="2047"/>
              </a:lnSpc>
              <a:buNone/>
            </a:pPr>
            <a:r>
              <a:rPr lang="en-US" sz="1638" dirty="0">
                <a:solidFill>
                  <a:srgbClr val="3C3939"/>
                </a:solidFill>
                <a:latin typeface="Raleway" pitchFamily="34" charset="0"/>
                <a:ea typeface="Raleway" pitchFamily="34" charset="-122"/>
                <a:cs typeface="Raleway" pitchFamily="34" charset="-120"/>
              </a:rPr>
              <a:t>Amicable Relations</a:t>
            </a:r>
            <a:endParaRPr lang="en-US" sz="1638" dirty="0"/>
          </a:p>
        </p:txBody>
      </p:sp>
      <p:sp>
        <p:nvSpPr>
          <p:cNvPr id="10" name="Text 8"/>
          <p:cNvSpPr/>
          <p:nvPr/>
        </p:nvSpPr>
        <p:spPr>
          <a:xfrm>
            <a:off x="3529132" y="1670090"/>
            <a:ext cx="2729389" cy="2496741"/>
          </a:xfrm>
          <a:prstGeom prst="rect">
            <a:avLst/>
          </a:prstGeom>
          <a:noFill/>
          <a:ln/>
        </p:spPr>
        <p:txBody>
          <a:bodyPr wrap="square" rtlCol="0" anchor="t"/>
          <a:lstStyle/>
          <a:p>
            <a:pPr marL="0" indent="0" algn="ctr">
              <a:lnSpc>
                <a:spcPts val="1966"/>
              </a:lnSpc>
              <a:buNone/>
            </a:pPr>
            <a:r>
              <a:rPr lang="en-US" sz="1310" dirty="0">
                <a:solidFill>
                  <a:srgbClr val="3C3939"/>
                </a:solidFill>
                <a:latin typeface="Roboto" pitchFamily="34" charset="0"/>
                <a:ea typeface="Roboto" pitchFamily="34" charset="-122"/>
                <a:cs typeface="Roboto" pitchFamily="34" charset="-120"/>
              </a:rPr>
              <a:t>Throughout the course of Russia's invasion of Ukraine, Turkey has stood out as the most amicable among NATO countries toward Moscow. It has refrained from implementing sanctions or discontinuing flights between the two nations, maintaining close cooperation with Moscow on various matters.</a:t>
            </a:r>
            <a:endParaRPr lang="en-US" sz="1310" dirty="0"/>
          </a:p>
        </p:txBody>
      </p:sp>
      <p:sp>
        <p:nvSpPr>
          <p:cNvPr id="11" name="Shape 9"/>
          <p:cNvSpPr/>
          <p:nvPr/>
        </p:nvSpPr>
        <p:spPr>
          <a:xfrm>
            <a:off x="6491347" y="4915614"/>
            <a:ext cx="33218" cy="582454"/>
          </a:xfrm>
          <a:prstGeom prst="roundRect">
            <a:avLst>
              <a:gd name="adj" fmla="val 225445"/>
            </a:avLst>
          </a:prstGeom>
          <a:solidFill>
            <a:srgbClr val="C7C7D0"/>
          </a:solidFill>
          <a:ln/>
        </p:spPr>
      </p:sp>
      <p:sp>
        <p:nvSpPr>
          <p:cNvPr id="12" name="Shape 10"/>
          <p:cNvSpPr/>
          <p:nvPr/>
        </p:nvSpPr>
        <p:spPr>
          <a:xfrm>
            <a:off x="6320790" y="4728448"/>
            <a:ext cx="374333" cy="374333"/>
          </a:xfrm>
          <a:prstGeom prst="roundRect">
            <a:avLst>
              <a:gd name="adj" fmla="val 20006"/>
            </a:avLst>
          </a:prstGeom>
          <a:solidFill>
            <a:srgbClr val="E1E1EA"/>
          </a:solidFill>
          <a:ln w="7620">
            <a:solidFill>
              <a:srgbClr val="C7C7D0"/>
            </a:solidFill>
            <a:prstDash val="solid"/>
          </a:ln>
        </p:spPr>
      </p:sp>
      <p:sp>
        <p:nvSpPr>
          <p:cNvPr id="13" name="Text 11"/>
          <p:cNvSpPr/>
          <p:nvPr/>
        </p:nvSpPr>
        <p:spPr>
          <a:xfrm>
            <a:off x="6442829" y="4790718"/>
            <a:ext cx="130135" cy="249674"/>
          </a:xfrm>
          <a:prstGeom prst="rect">
            <a:avLst/>
          </a:prstGeom>
          <a:noFill/>
          <a:ln/>
        </p:spPr>
        <p:txBody>
          <a:bodyPr wrap="none" rtlCol="0" anchor="t"/>
          <a:lstStyle/>
          <a:p>
            <a:pPr marL="0" indent="0" algn="ctr">
              <a:lnSpc>
                <a:spcPts val="1966"/>
              </a:lnSpc>
              <a:buNone/>
            </a:pPr>
            <a:r>
              <a:rPr lang="en-US" sz="1966" dirty="0">
                <a:solidFill>
                  <a:srgbClr val="3C3939"/>
                </a:solidFill>
                <a:latin typeface="Raleway" pitchFamily="34" charset="0"/>
                <a:ea typeface="Raleway" pitchFamily="34" charset="-122"/>
                <a:cs typeface="Raleway" pitchFamily="34" charset="-120"/>
              </a:rPr>
              <a:t>2</a:t>
            </a:r>
            <a:endParaRPr lang="en-US" sz="1966" dirty="0"/>
          </a:p>
        </p:txBody>
      </p:sp>
      <p:sp>
        <p:nvSpPr>
          <p:cNvPr id="14" name="Text 12"/>
          <p:cNvSpPr/>
          <p:nvPr/>
        </p:nvSpPr>
        <p:spPr>
          <a:xfrm>
            <a:off x="5467945" y="5664398"/>
            <a:ext cx="2080141" cy="259913"/>
          </a:xfrm>
          <a:prstGeom prst="rect">
            <a:avLst/>
          </a:prstGeom>
          <a:noFill/>
          <a:ln/>
        </p:spPr>
        <p:txBody>
          <a:bodyPr wrap="none" rtlCol="0" anchor="t"/>
          <a:lstStyle/>
          <a:p>
            <a:pPr marL="0" indent="0" algn="ctr">
              <a:lnSpc>
                <a:spcPts val="2047"/>
              </a:lnSpc>
              <a:buNone/>
            </a:pPr>
            <a:r>
              <a:rPr lang="en-US" sz="1638" dirty="0">
                <a:solidFill>
                  <a:srgbClr val="3C3939"/>
                </a:solidFill>
                <a:latin typeface="Raleway" pitchFamily="34" charset="0"/>
                <a:ea typeface="Raleway" pitchFamily="34" charset="-122"/>
                <a:cs typeface="Raleway" pitchFamily="34" charset="-120"/>
              </a:rPr>
              <a:t>Arms Deals</a:t>
            </a:r>
            <a:endParaRPr lang="en-US" sz="1638" dirty="0"/>
          </a:p>
        </p:txBody>
      </p:sp>
      <p:sp>
        <p:nvSpPr>
          <p:cNvPr id="15" name="Text 13"/>
          <p:cNvSpPr/>
          <p:nvPr/>
        </p:nvSpPr>
        <p:spPr>
          <a:xfrm>
            <a:off x="5143262" y="6024086"/>
            <a:ext cx="2729508" cy="1498044"/>
          </a:xfrm>
          <a:prstGeom prst="rect">
            <a:avLst/>
          </a:prstGeom>
          <a:noFill/>
          <a:ln/>
        </p:spPr>
        <p:txBody>
          <a:bodyPr wrap="square" rtlCol="0" anchor="t"/>
          <a:lstStyle/>
          <a:p>
            <a:pPr marL="0" indent="0" algn="ctr">
              <a:lnSpc>
                <a:spcPts val="1966"/>
              </a:lnSpc>
              <a:buNone/>
            </a:pPr>
            <a:r>
              <a:rPr lang="en-US" sz="1310" dirty="0">
                <a:solidFill>
                  <a:srgbClr val="3C3939"/>
                </a:solidFill>
                <a:latin typeface="Roboto" pitchFamily="34" charset="0"/>
                <a:ea typeface="Roboto" pitchFamily="34" charset="-122"/>
                <a:cs typeface="Roboto" pitchFamily="34" charset="-120"/>
              </a:rPr>
              <a:t>Turkey has also been able to make arms deals with Russia. The transfer of the S-400 air defence system from Russia to Turkey in July 2019 marked a significant juncture in Russian-Turkish relations.</a:t>
            </a:r>
            <a:endParaRPr lang="en-US" sz="1310" dirty="0"/>
          </a:p>
        </p:txBody>
      </p:sp>
      <p:sp>
        <p:nvSpPr>
          <p:cNvPr id="16" name="Shape 14"/>
          <p:cNvSpPr/>
          <p:nvPr/>
        </p:nvSpPr>
        <p:spPr>
          <a:xfrm>
            <a:off x="8105596" y="4333161"/>
            <a:ext cx="33218" cy="582454"/>
          </a:xfrm>
          <a:prstGeom prst="roundRect">
            <a:avLst>
              <a:gd name="adj" fmla="val 225445"/>
            </a:avLst>
          </a:prstGeom>
          <a:solidFill>
            <a:srgbClr val="C7C7D0"/>
          </a:solidFill>
          <a:ln/>
        </p:spPr>
      </p:sp>
      <p:sp>
        <p:nvSpPr>
          <p:cNvPr id="17" name="Shape 15"/>
          <p:cNvSpPr/>
          <p:nvPr/>
        </p:nvSpPr>
        <p:spPr>
          <a:xfrm>
            <a:off x="7935039" y="4728448"/>
            <a:ext cx="374333" cy="374333"/>
          </a:xfrm>
          <a:prstGeom prst="roundRect">
            <a:avLst>
              <a:gd name="adj" fmla="val 20006"/>
            </a:avLst>
          </a:prstGeom>
          <a:solidFill>
            <a:srgbClr val="E1E1EA"/>
          </a:solidFill>
          <a:ln w="7620">
            <a:solidFill>
              <a:srgbClr val="C7C7D0"/>
            </a:solidFill>
            <a:prstDash val="solid"/>
          </a:ln>
        </p:spPr>
      </p:sp>
      <p:sp>
        <p:nvSpPr>
          <p:cNvPr id="18" name="Text 16"/>
          <p:cNvSpPr/>
          <p:nvPr/>
        </p:nvSpPr>
        <p:spPr>
          <a:xfrm>
            <a:off x="8055531" y="4790718"/>
            <a:ext cx="133350" cy="249674"/>
          </a:xfrm>
          <a:prstGeom prst="rect">
            <a:avLst/>
          </a:prstGeom>
          <a:noFill/>
          <a:ln/>
        </p:spPr>
        <p:txBody>
          <a:bodyPr wrap="none" rtlCol="0" anchor="t"/>
          <a:lstStyle/>
          <a:p>
            <a:pPr marL="0" indent="0" algn="ctr">
              <a:lnSpc>
                <a:spcPts val="1966"/>
              </a:lnSpc>
              <a:buNone/>
            </a:pPr>
            <a:r>
              <a:rPr lang="en-US" sz="1966" dirty="0">
                <a:solidFill>
                  <a:srgbClr val="3C3939"/>
                </a:solidFill>
                <a:latin typeface="Raleway" pitchFamily="34" charset="0"/>
                <a:ea typeface="Raleway" pitchFamily="34" charset="-122"/>
                <a:cs typeface="Raleway" pitchFamily="34" charset="-120"/>
              </a:rPr>
              <a:t>3</a:t>
            </a:r>
            <a:endParaRPr lang="en-US" sz="1966" dirty="0"/>
          </a:p>
        </p:txBody>
      </p:sp>
      <p:sp>
        <p:nvSpPr>
          <p:cNvPr id="19" name="Text 17"/>
          <p:cNvSpPr/>
          <p:nvPr/>
        </p:nvSpPr>
        <p:spPr>
          <a:xfrm>
            <a:off x="7082195" y="2558772"/>
            <a:ext cx="2080141" cy="259913"/>
          </a:xfrm>
          <a:prstGeom prst="rect">
            <a:avLst/>
          </a:prstGeom>
          <a:noFill/>
          <a:ln/>
        </p:spPr>
        <p:txBody>
          <a:bodyPr wrap="none" rtlCol="0" anchor="t"/>
          <a:lstStyle/>
          <a:p>
            <a:pPr marL="0" indent="0" algn="ctr">
              <a:lnSpc>
                <a:spcPts val="2047"/>
              </a:lnSpc>
              <a:buNone/>
            </a:pPr>
            <a:r>
              <a:rPr lang="en-US" sz="1638" dirty="0">
                <a:solidFill>
                  <a:srgbClr val="3C3939"/>
                </a:solidFill>
                <a:latin typeface="Raleway" pitchFamily="34" charset="0"/>
                <a:ea typeface="Raleway" pitchFamily="34" charset="-122"/>
                <a:cs typeface="Raleway" pitchFamily="34" charset="-120"/>
              </a:rPr>
              <a:t>Strategic Partnership</a:t>
            </a:r>
            <a:endParaRPr lang="en-US" sz="1638" dirty="0"/>
          </a:p>
        </p:txBody>
      </p:sp>
      <p:sp>
        <p:nvSpPr>
          <p:cNvPr id="20" name="Text 18"/>
          <p:cNvSpPr/>
          <p:nvPr/>
        </p:nvSpPr>
        <p:spPr>
          <a:xfrm>
            <a:off x="6757511" y="2918460"/>
            <a:ext cx="2729508" cy="1248370"/>
          </a:xfrm>
          <a:prstGeom prst="rect">
            <a:avLst/>
          </a:prstGeom>
          <a:noFill/>
          <a:ln/>
        </p:spPr>
        <p:txBody>
          <a:bodyPr wrap="square" rtlCol="0" anchor="t"/>
          <a:lstStyle/>
          <a:p>
            <a:pPr marL="0" indent="0" algn="ctr">
              <a:lnSpc>
                <a:spcPts val="1966"/>
              </a:lnSpc>
              <a:buNone/>
            </a:pPr>
            <a:r>
              <a:rPr lang="en-US" sz="1310" dirty="0">
                <a:solidFill>
                  <a:srgbClr val="3C3939"/>
                </a:solidFill>
                <a:latin typeface="Roboto" pitchFamily="34" charset="0"/>
                <a:ea typeface="Roboto" pitchFamily="34" charset="-122"/>
                <a:cs typeface="Roboto" pitchFamily="34" charset="-120"/>
              </a:rPr>
              <a:t>Like India, Turkey is still in its quest for the right strategic partnership and considers its ties with Russia and the European powers as separate entities.</a:t>
            </a:r>
            <a:endParaRPr lang="en-US" sz="1310" dirty="0"/>
          </a:p>
        </p:txBody>
      </p:sp>
      <p:sp>
        <p:nvSpPr>
          <p:cNvPr id="21" name="Shape 19"/>
          <p:cNvSpPr/>
          <p:nvPr/>
        </p:nvSpPr>
        <p:spPr>
          <a:xfrm>
            <a:off x="9719846" y="4915614"/>
            <a:ext cx="33218" cy="582454"/>
          </a:xfrm>
          <a:prstGeom prst="roundRect">
            <a:avLst>
              <a:gd name="adj" fmla="val 225445"/>
            </a:avLst>
          </a:prstGeom>
          <a:solidFill>
            <a:srgbClr val="C7C7D0"/>
          </a:solidFill>
          <a:ln/>
        </p:spPr>
      </p:sp>
      <p:sp>
        <p:nvSpPr>
          <p:cNvPr id="22" name="Shape 20"/>
          <p:cNvSpPr/>
          <p:nvPr/>
        </p:nvSpPr>
        <p:spPr>
          <a:xfrm>
            <a:off x="9549289" y="4728448"/>
            <a:ext cx="374333" cy="374333"/>
          </a:xfrm>
          <a:prstGeom prst="roundRect">
            <a:avLst>
              <a:gd name="adj" fmla="val 20006"/>
            </a:avLst>
          </a:prstGeom>
          <a:solidFill>
            <a:srgbClr val="E1E1EA"/>
          </a:solidFill>
          <a:ln w="7620">
            <a:solidFill>
              <a:srgbClr val="C7C7D0"/>
            </a:solidFill>
            <a:prstDash val="solid"/>
          </a:ln>
        </p:spPr>
      </p:sp>
      <p:sp>
        <p:nvSpPr>
          <p:cNvPr id="23" name="Text 21"/>
          <p:cNvSpPr/>
          <p:nvPr/>
        </p:nvSpPr>
        <p:spPr>
          <a:xfrm>
            <a:off x="9668232" y="4790718"/>
            <a:ext cx="136327" cy="249674"/>
          </a:xfrm>
          <a:prstGeom prst="rect">
            <a:avLst/>
          </a:prstGeom>
          <a:noFill/>
          <a:ln/>
        </p:spPr>
        <p:txBody>
          <a:bodyPr wrap="none" rtlCol="0" anchor="t"/>
          <a:lstStyle/>
          <a:p>
            <a:pPr marL="0" indent="0" algn="ctr">
              <a:lnSpc>
                <a:spcPts val="1966"/>
              </a:lnSpc>
              <a:buNone/>
            </a:pPr>
            <a:r>
              <a:rPr lang="en-US" sz="1966" dirty="0">
                <a:solidFill>
                  <a:srgbClr val="3C3939"/>
                </a:solidFill>
                <a:latin typeface="Raleway" pitchFamily="34" charset="0"/>
                <a:ea typeface="Raleway" pitchFamily="34" charset="-122"/>
                <a:cs typeface="Raleway" pitchFamily="34" charset="-120"/>
              </a:rPr>
              <a:t>4</a:t>
            </a:r>
            <a:endParaRPr lang="en-US" sz="1966" dirty="0"/>
          </a:p>
        </p:txBody>
      </p:sp>
      <p:sp>
        <p:nvSpPr>
          <p:cNvPr id="24" name="Text 22"/>
          <p:cNvSpPr/>
          <p:nvPr/>
        </p:nvSpPr>
        <p:spPr>
          <a:xfrm>
            <a:off x="8696444" y="5664398"/>
            <a:ext cx="2080141" cy="259913"/>
          </a:xfrm>
          <a:prstGeom prst="rect">
            <a:avLst/>
          </a:prstGeom>
          <a:noFill/>
          <a:ln/>
        </p:spPr>
        <p:txBody>
          <a:bodyPr wrap="none" rtlCol="0" anchor="t"/>
          <a:lstStyle/>
          <a:p>
            <a:pPr marL="0" indent="0" algn="ctr">
              <a:lnSpc>
                <a:spcPts val="2047"/>
              </a:lnSpc>
              <a:buNone/>
            </a:pPr>
            <a:r>
              <a:rPr lang="en-US" sz="1638" dirty="0">
                <a:solidFill>
                  <a:srgbClr val="3C3939"/>
                </a:solidFill>
                <a:latin typeface="Raleway" pitchFamily="34" charset="0"/>
                <a:ea typeface="Raleway" pitchFamily="34" charset="-122"/>
                <a:cs typeface="Raleway" pitchFamily="34" charset="-120"/>
              </a:rPr>
              <a:t>Erdogan's Statement</a:t>
            </a:r>
            <a:endParaRPr lang="en-US" sz="1638" dirty="0"/>
          </a:p>
        </p:txBody>
      </p:sp>
      <p:sp>
        <p:nvSpPr>
          <p:cNvPr id="25" name="Text 23"/>
          <p:cNvSpPr/>
          <p:nvPr/>
        </p:nvSpPr>
        <p:spPr>
          <a:xfrm>
            <a:off x="8371761" y="6024086"/>
            <a:ext cx="2729508" cy="1747718"/>
          </a:xfrm>
          <a:prstGeom prst="rect">
            <a:avLst/>
          </a:prstGeom>
          <a:noFill/>
          <a:ln/>
        </p:spPr>
        <p:txBody>
          <a:bodyPr wrap="square" rtlCol="0" anchor="t"/>
          <a:lstStyle/>
          <a:p>
            <a:pPr marL="0" indent="0" algn="ctr">
              <a:lnSpc>
                <a:spcPts val="1966"/>
              </a:lnSpc>
              <a:buNone/>
            </a:pPr>
            <a:r>
              <a:rPr lang="en-US" sz="1310" dirty="0">
                <a:solidFill>
                  <a:srgbClr val="3C3939"/>
                </a:solidFill>
                <a:latin typeface="Roboto" pitchFamily="34" charset="0"/>
                <a:ea typeface="Roboto" pitchFamily="34" charset="-122"/>
                <a:cs typeface="Roboto" pitchFamily="34" charset="-120"/>
              </a:rPr>
              <a:t>Erdogan states “To the extent the West is reliable, Russia is equally reliable. For the last 50 years, we have been waiting at the doorstep of the EU and, at this moment in time, I trust Russia just as much as I trust the West.”</a:t>
            </a:r>
            <a:endParaRPr lang="en-US" sz="1310" dirty="0"/>
          </a:p>
        </p:txBody>
      </p:sp>
    </p:spTree>
    <p:extLst>
      <p:ext uri="{BB962C8B-B14F-4D97-AF65-F5344CB8AC3E}">
        <p14:creationId xmlns:p14="http://schemas.microsoft.com/office/powerpoint/2010/main" val="2437133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75000"/>
            </a:srgbClr>
          </a:solidFill>
          <a:ln/>
        </p:spPr>
      </p:sp>
      <p:sp>
        <p:nvSpPr>
          <p:cNvPr id="4" name="Text 2"/>
          <p:cNvSpPr/>
          <p:nvPr/>
        </p:nvSpPr>
        <p:spPr>
          <a:xfrm>
            <a:off x="2037993" y="2416493"/>
            <a:ext cx="5554980" cy="694373"/>
          </a:xfrm>
          <a:prstGeom prst="rect">
            <a:avLst/>
          </a:prstGeom>
          <a:noFill/>
          <a:ln/>
        </p:spPr>
        <p:txBody>
          <a:bodyPr wrap="none" rtlCol="0" anchor="t"/>
          <a:lstStyle/>
          <a:p>
            <a:pPr marL="0" indent="0">
              <a:lnSpc>
                <a:spcPts val="5468"/>
              </a:lnSpc>
              <a:buNone/>
            </a:pPr>
            <a:r>
              <a:rPr lang="en-US" sz="4374" dirty="0">
                <a:solidFill>
                  <a:srgbClr val="1B1B27"/>
                </a:solidFill>
                <a:latin typeface="Raleway" pitchFamily="34" charset="0"/>
                <a:ea typeface="Raleway" pitchFamily="34" charset="-122"/>
                <a:cs typeface="Raleway" pitchFamily="34" charset="-120"/>
              </a:rPr>
              <a:t>Implications for Israel</a:t>
            </a:r>
            <a:endParaRPr lang="en-US" sz="4374" dirty="0"/>
          </a:p>
        </p:txBody>
      </p:sp>
      <p:pic>
        <p:nvPicPr>
          <p:cNvPr id="5" name="Image 0" descr="preencoded.png"/>
          <p:cNvPicPr>
            <a:picLocks noChangeAspect="1"/>
          </p:cNvPicPr>
          <p:nvPr/>
        </p:nvPicPr>
        <p:blipFill>
          <a:blip r:embed="rId3"/>
          <a:stretch>
            <a:fillRect/>
          </a:stretch>
        </p:blipFill>
        <p:spPr>
          <a:xfrm>
            <a:off x="2037993" y="3555206"/>
            <a:ext cx="555427" cy="555427"/>
          </a:xfrm>
          <a:prstGeom prst="rect">
            <a:avLst/>
          </a:prstGeom>
        </p:spPr>
      </p:pic>
      <p:sp>
        <p:nvSpPr>
          <p:cNvPr id="6" name="Text 3"/>
          <p:cNvSpPr/>
          <p:nvPr/>
        </p:nvSpPr>
        <p:spPr>
          <a:xfrm>
            <a:off x="2037993" y="4332803"/>
            <a:ext cx="2777490" cy="347186"/>
          </a:xfrm>
          <a:prstGeom prst="rect">
            <a:avLst/>
          </a:prstGeom>
          <a:noFill/>
          <a:ln/>
        </p:spPr>
        <p:txBody>
          <a:bodyPr wrap="none" rtlCol="0" anchor="t"/>
          <a:lstStyle/>
          <a:p>
            <a:pPr marL="0" indent="0" algn="l">
              <a:lnSpc>
                <a:spcPts val="2734"/>
              </a:lnSpc>
              <a:buNone/>
            </a:pPr>
            <a:r>
              <a:rPr lang="en-US" sz="2187" dirty="0">
                <a:solidFill>
                  <a:srgbClr val="3C3939"/>
                </a:solidFill>
                <a:latin typeface="Raleway" pitchFamily="34" charset="0"/>
                <a:ea typeface="Raleway" pitchFamily="34" charset="-122"/>
                <a:cs typeface="Raleway" pitchFamily="34" charset="-120"/>
              </a:rPr>
              <a:t>Adversaries of Israel</a:t>
            </a:r>
            <a:endParaRPr lang="en-US" sz="2187" dirty="0"/>
          </a:p>
        </p:txBody>
      </p:sp>
      <p:sp>
        <p:nvSpPr>
          <p:cNvPr id="7" name="Text 4"/>
          <p:cNvSpPr/>
          <p:nvPr/>
        </p:nvSpPr>
        <p:spPr>
          <a:xfrm>
            <a:off x="2037993" y="4813221"/>
            <a:ext cx="3295888" cy="666512"/>
          </a:xfrm>
          <a:prstGeom prst="rect">
            <a:avLst/>
          </a:prstGeom>
          <a:noFill/>
          <a:ln/>
        </p:spPr>
        <p:txBody>
          <a:bodyPr wrap="square" rtlCol="0" anchor="t"/>
          <a:lstStyle/>
          <a:p>
            <a:pPr marL="0" indent="0" algn="l">
              <a:lnSpc>
                <a:spcPts val="2624"/>
              </a:lnSpc>
              <a:buNone/>
            </a:pPr>
            <a:r>
              <a:rPr lang="en-US" sz="1750" dirty="0">
                <a:solidFill>
                  <a:srgbClr val="3C3939"/>
                </a:solidFill>
                <a:latin typeface="Roboto" pitchFamily="34" charset="0"/>
                <a:ea typeface="Roboto" pitchFamily="34" charset="-122"/>
                <a:cs typeface="Roboto" pitchFamily="34" charset="-120"/>
              </a:rPr>
              <a:t>Both Turkey and Iran are the adversaries of Israel.</a:t>
            </a:r>
            <a:endParaRPr lang="en-US" sz="1750" dirty="0"/>
          </a:p>
        </p:txBody>
      </p:sp>
      <p:pic>
        <p:nvPicPr>
          <p:cNvPr id="8" name="Image 1" descr="preencoded.png"/>
          <p:cNvPicPr>
            <a:picLocks noChangeAspect="1"/>
          </p:cNvPicPr>
          <p:nvPr/>
        </p:nvPicPr>
        <p:blipFill>
          <a:blip r:embed="rId4"/>
          <a:stretch>
            <a:fillRect/>
          </a:stretch>
        </p:blipFill>
        <p:spPr>
          <a:xfrm>
            <a:off x="5667137" y="3555206"/>
            <a:ext cx="555427" cy="555427"/>
          </a:xfrm>
          <a:prstGeom prst="rect">
            <a:avLst/>
          </a:prstGeom>
        </p:spPr>
      </p:pic>
      <p:sp>
        <p:nvSpPr>
          <p:cNvPr id="9" name="Text 5"/>
          <p:cNvSpPr/>
          <p:nvPr/>
        </p:nvSpPr>
        <p:spPr>
          <a:xfrm>
            <a:off x="5667137" y="4332803"/>
            <a:ext cx="2899648" cy="347186"/>
          </a:xfrm>
          <a:prstGeom prst="rect">
            <a:avLst/>
          </a:prstGeom>
          <a:noFill/>
          <a:ln/>
        </p:spPr>
        <p:txBody>
          <a:bodyPr wrap="none" rtlCol="0" anchor="t"/>
          <a:lstStyle/>
          <a:p>
            <a:pPr marL="0" indent="0" algn="l">
              <a:lnSpc>
                <a:spcPts val="2734"/>
              </a:lnSpc>
              <a:buNone/>
            </a:pPr>
            <a:r>
              <a:rPr lang="en-US" sz="2187" dirty="0">
                <a:solidFill>
                  <a:srgbClr val="3C3939"/>
                </a:solidFill>
                <a:latin typeface="Raleway" pitchFamily="34" charset="0"/>
                <a:ea typeface="Raleway" pitchFamily="34" charset="-122"/>
                <a:cs typeface="Raleway" pitchFamily="34" charset="-120"/>
              </a:rPr>
              <a:t>Beneficial Relationship</a:t>
            </a:r>
            <a:endParaRPr lang="en-US" sz="2187" dirty="0"/>
          </a:p>
        </p:txBody>
      </p:sp>
      <p:sp>
        <p:nvSpPr>
          <p:cNvPr id="10" name="Text 6"/>
          <p:cNvSpPr/>
          <p:nvPr/>
        </p:nvSpPr>
        <p:spPr>
          <a:xfrm>
            <a:off x="5667137" y="4813221"/>
            <a:ext cx="3296007" cy="999768"/>
          </a:xfrm>
          <a:prstGeom prst="rect">
            <a:avLst/>
          </a:prstGeom>
          <a:noFill/>
          <a:ln/>
        </p:spPr>
        <p:txBody>
          <a:bodyPr wrap="square" rtlCol="0" anchor="t"/>
          <a:lstStyle/>
          <a:p>
            <a:pPr marL="0" indent="0" algn="l">
              <a:lnSpc>
                <a:spcPts val="2624"/>
              </a:lnSpc>
              <a:buNone/>
            </a:pPr>
            <a:r>
              <a:rPr lang="en-US" sz="1750" dirty="0">
                <a:solidFill>
                  <a:srgbClr val="3C3939"/>
                </a:solidFill>
                <a:latin typeface="Roboto" pitchFamily="34" charset="0"/>
                <a:ea typeface="Roboto" pitchFamily="34" charset="-122"/>
                <a:cs typeface="Roboto" pitchFamily="34" charset="-120"/>
              </a:rPr>
              <a:t>Having a relationship with Turkey and Iran, not Israel, is more beneficial to Moscow.</a:t>
            </a:r>
            <a:endParaRPr lang="en-US" sz="1750" dirty="0"/>
          </a:p>
        </p:txBody>
      </p:sp>
      <p:pic>
        <p:nvPicPr>
          <p:cNvPr id="11" name="Image 2" descr="preencoded.png"/>
          <p:cNvPicPr>
            <a:picLocks noChangeAspect="1"/>
          </p:cNvPicPr>
          <p:nvPr/>
        </p:nvPicPr>
        <p:blipFill>
          <a:blip r:embed="rId5"/>
          <a:stretch>
            <a:fillRect/>
          </a:stretch>
        </p:blipFill>
        <p:spPr>
          <a:xfrm>
            <a:off x="9296400" y="3555206"/>
            <a:ext cx="555427" cy="555427"/>
          </a:xfrm>
          <a:prstGeom prst="rect">
            <a:avLst/>
          </a:prstGeom>
        </p:spPr>
      </p:pic>
      <p:sp>
        <p:nvSpPr>
          <p:cNvPr id="12" name="Text 7"/>
          <p:cNvSpPr/>
          <p:nvPr/>
        </p:nvSpPr>
        <p:spPr>
          <a:xfrm>
            <a:off x="9296400" y="4332803"/>
            <a:ext cx="2777490" cy="347186"/>
          </a:xfrm>
          <a:prstGeom prst="rect">
            <a:avLst/>
          </a:prstGeom>
          <a:noFill/>
          <a:ln/>
        </p:spPr>
        <p:txBody>
          <a:bodyPr wrap="none" rtlCol="0" anchor="t"/>
          <a:lstStyle/>
          <a:p>
            <a:pPr marL="0" indent="0" algn="l">
              <a:lnSpc>
                <a:spcPts val="2734"/>
              </a:lnSpc>
              <a:buNone/>
            </a:pPr>
            <a:r>
              <a:rPr lang="en-US" sz="2187" dirty="0">
                <a:solidFill>
                  <a:srgbClr val="3C3939"/>
                </a:solidFill>
                <a:latin typeface="Raleway" pitchFamily="34" charset="0"/>
                <a:ea typeface="Raleway" pitchFamily="34" charset="-122"/>
                <a:cs typeface="Raleway" pitchFamily="34" charset="-120"/>
              </a:rPr>
              <a:t>Adversary of Russia</a:t>
            </a:r>
            <a:endParaRPr lang="en-US" sz="2187" dirty="0"/>
          </a:p>
        </p:txBody>
      </p:sp>
      <p:sp>
        <p:nvSpPr>
          <p:cNvPr id="13" name="Text 8"/>
          <p:cNvSpPr/>
          <p:nvPr/>
        </p:nvSpPr>
        <p:spPr>
          <a:xfrm>
            <a:off x="9296400" y="4813221"/>
            <a:ext cx="3296007" cy="666512"/>
          </a:xfrm>
          <a:prstGeom prst="rect">
            <a:avLst/>
          </a:prstGeom>
          <a:noFill/>
          <a:ln/>
        </p:spPr>
        <p:txBody>
          <a:bodyPr wrap="square" rtlCol="0" anchor="t"/>
          <a:lstStyle/>
          <a:p>
            <a:pPr marL="0" indent="0" algn="l">
              <a:lnSpc>
                <a:spcPts val="2624"/>
              </a:lnSpc>
              <a:buNone/>
            </a:pPr>
            <a:r>
              <a:rPr lang="en-US" sz="1750" dirty="0">
                <a:solidFill>
                  <a:srgbClr val="3C3939"/>
                </a:solidFill>
                <a:latin typeface="Roboto" pitchFamily="34" charset="0"/>
                <a:ea typeface="Roboto" pitchFamily="34" charset="-122"/>
                <a:cs typeface="Roboto" pitchFamily="34" charset="-120"/>
              </a:rPr>
              <a:t>Consequently, Israel will be the adversary of Russia.</a:t>
            </a:r>
            <a:endParaRPr lang="en-US" sz="1750" dirty="0"/>
          </a:p>
        </p:txBody>
      </p:sp>
    </p:spTree>
    <p:extLst>
      <p:ext uri="{BB962C8B-B14F-4D97-AF65-F5344CB8AC3E}">
        <p14:creationId xmlns:p14="http://schemas.microsoft.com/office/powerpoint/2010/main" val="3601470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75000"/>
            </a:srgbClr>
          </a:solidFill>
          <a:ln/>
        </p:spPr>
        <p:txBody>
          <a:bodyPr/>
          <a:lstStyle/>
          <a:p>
            <a:endParaRPr lang="en-GB" dirty="0"/>
          </a:p>
        </p:txBody>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5" name="Text 2"/>
          <p:cNvSpPr/>
          <p:nvPr/>
        </p:nvSpPr>
        <p:spPr>
          <a:xfrm>
            <a:off x="833199" y="2934414"/>
            <a:ext cx="5554980" cy="694373"/>
          </a:xfrm>
          <a:prstGeom prst="rect">
            <a:avLst/>
          </a:prstGeom>
          <a:noFill/>
          <a:ln/>
        </p:spPr>
        <p:txBody>
          <a:bodyPr wrap="none" rtlCol="0" anchor="t"/>
          <a:lstStyle/>
          <a:p>
            <a:pPr marL="0" indent="0">
              <a:lnSpc>
                <a:spcPts val="5468"/>
              </a:lnSpc>
              <a:buNone/>
            </a:pPr>
            <a:endParaRPr lang="en-US" sz="4374" dirty="0"/>
          </a:p>
        </p:txBody>
      </p:sp>
      <p:sp>
        <p:nvSpPr>
          <p:cNvPr id="6" name="Text 3"/>
          <p:cNvSpPr/>
          <p:nvPr/>
        </p:nvSpPr>
        <p:spPr>
          <a:xfrm>
            <a:off x="833199" y="3962043"/>
            <a:ext cx="7477601" cy="1333024"/>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Russia's multifaceted role in the Middle East is a testament to its ambitions and the evolving dynamics of international relations. Moscow's engagement in the region has challenged traditional power balances and introduced a new layer of complexity to regional conflicts.</a:t>
            </a:r>
            <a:endParaRPr lang="en-US" sz="1750" dirty="0"/>
          </a:p>
        </p:txBody>
      </p:sp>
    </p:spTree>
    <p:extLst>
      <p:ext uri="{BB962C8B-B14F-4D97-AF65-F5344CB8AC3E}">
        <p14:creationId xmlns:p14="http://schemas.microsoft.com/office/powerpoint/2010/main" val="3727985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75000"/>
            </a:srgbClr>
          </a:solidFill>
          <a:ln/>
        </p:spPr>
      </p:sp>
      <p:pic>
        <p:nvPicPr>
          <p:cNvPr id="4"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5" name="Text 2"/>
          <p:cNvSpPr/>
          <p:nvPr/>
        </p:nvSpPr>
        <p:spPr>
          <a:xfrm>
            <a:off x="6319599" y="1358265"/>
            <a:ext cx="7477601" cy="2874645"/>
          </a:xfrm>
          <a:prstGeom prst="rect">
            <a:avLst/>
          </a:prstGeom>
          <a:noFill/>
          <a:ln/>
        </p:spPr>
        <p:txBody>
          <a:bodyPr wrap="square" rtlCol="0" anchor="t"/>
          <a:lstStyle/>
          <a:p>
            <a:pPr marL="0" indent="0">
              <a:lnSpc>
                <a:spcPts val="7545"/>
              </a:lnSpc>
              <a:buNone/>
            </a:pPr>
            <a:r>
              <a:rPr lang="en-US" sz="6036" dirty="0">
                <a:solidFill>
                  <a:srgbClr val="1B1B27"/>
                </a:solidFill>
                <a:latin typeface="Raleway" pitchFamily="34" charset="0"/>
                <a:ea typeface="Raleway" pitchFamily="34" charset="-122"/>
                <a:cs typeface="Raleway" pitchFamily="34" charset="-120"/>
              </a:rPr>
              <a:t>Russia’s Growing Influence in the Horn of Africa</a:t>
            </a:r>
            <a:endParaRPr lang="en-US" sz="6036" dirty="0"/>
          </a:p>
        </p:txBody>
      </p:sp>
      <p:sp>
        <p:nvSpPr>
          <p:cNvPr id="6" name="Text 3"/>
          <p:cNvSpPr/>
          <p:nvPr/>
        </p:nvSpPr>
        <p:spPr>
          <a:xfrm>
            <a:off x="6319599" y="4566166"/>
            <a:ext cx="7477601" cy="1666280"/>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Russia's engagement in the Horn of Africa has become a focal point of global attention, driven by Moscow's ambition to expand its influence and secure economic and security interests in the region. The Horn of Africa, strategically located at the crossroads of major trade routes and maritime chokepoints, is increasingly becoming a battleground for global powers.</a:t>
            </a:r>
            <a:endParaRPr lang="en-US" sz="1750" dirty="0"/>
          </a:p>
        </p:txBody>
      </p:sp>
      <p:sp>
        <p:nvSpPr>
          <p:cNvPr id="7" name="Shape 4"/>
          <p:cNvSpPr/>
          <p:nvPr/>
        </p:nvSpPr>
        <p:spPr>
          <a:xfrm>
            <a:off x="6319599" y="6499027"/>
            <a:ext cx="355402" cy="355402"/>
          </a:xfrm>
          <a:prstGeom prst="roundRect">
            <a:avLst>
              <a:gd name="adj" fmla="val 25726039"/>
            </a:avLst>
          </a:prstGeom>
          <a:noFill/>
          <a:ln w="7620">
            <a:solidFill>
              <a:srgbClr val="FFFFFF"/>
            </a:solidFill>
            <a:prstDash val="solid"/>
          </a:ln>
        </p:spPr>
      </p:sp>
    </p:spTree>
    <p:extLst>
      <p:ext uri="{BB962C8B-B14F-4D97-AF65-F5344CB8AC3E}">
        <p14:creationId xmlns:p14="http://schemas.microsoft.com/office/powerpoint/2010/main" val="29360774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75000"/>
            </a:srgbClr>
          </a:solidFill>
          <a:ln/>
        </p:spPr>
      </p:sp>
      <p:sp>
        <p:nvSpPr>
          <p:cNvPr id="4" name="Text 2"/>
          <p:cNvSpPr/>
          <p:nvPr/>
        </p:nvSpPr>
        <p:spPr>
          <a:xfrm>
            <a:off x="2037993" y="634246"/>
            <a:ext cx="10554414" cy="1388745"/>
          </a:xfrm>
          <a:prstGeom prst="rect">
            <a:avLst/>
          </a:prstGeom>
          <a:noFill/>
          <a:ln/>
        </p:spPr>
        <p:txBody>
          <a:bodyPr wrap="square" rtlCol="0" anchor="t"/>
          <a:lstStyle/>
          <a:p>
            <a:pPr marL="0" indent="0">
              <a:lnSpc>
                <a:spcPts val="5468"/>
              </a:lnSpc>
              <a:buNone/>
            </a:pPr>
            <a:r>
              <a:rPr lang="en-US" sz="4374" dirty="0">
                <a:solidFill>
                  <a:srgbClr val="1B1B27"/>
                </a:solidFill>
                <a:latin typeface="Raleway" pitchFamily="34" charset="0"/>
                <a:ea typeface="Raleway" pitchFamily="34" charset="-122"/>
                <a:cs typeface="Raleway" pitchFamily="34" charset="-120"/>
              </a:rPr>
              <a:t>Strategic Importance of the Horn of Africa</a:t>
            </a:r>
            <a:endParaRPr lang="en-US" sz="4374" dirty="0"/>
          </a:p>
        </p:txBody>
      </p:sp>
      <p:pic>
        <p:nvPicPr>
          <p:cNvPr id="5" name="Image 0" descr="preencoded.png"/>
          <p:cNvPicPr>
            <a:picLocks noChangeAspect="1"/>
          </p:cNvPicPr>
          <p:nvPr/>
        </p:nvPicPr>
        <p:blipFill>
          <a:blip r:embed="rId3"/>
          <a:stretch>
            <a:fillRect/>
          </a:stretch>
        </p:blipFill>
        <p:spPr>
          <a:xfrm>
            <a:off x="2037993" y="2467332"/>
            <a:ext cx="3295888" cy="2036921"/>
          </a:xfrm>
          <a:prstGeom prst="rect">
            <a:avLst/>
          </a:prstGeom>
        </p:spPr>
      </p:pic>
      <p:sp>
        <p:nvSpPr>
          <p:cNvPr id="6" name="Text 3"/>
          <p:cNvSpPr/>
          <p:nvPr/>
        </p:nvSpPr>
        <p:spPr>
          <a:xfrm>
            <a:off x="2037993" y="4781907"/>
            <a:ext cx="2777490" cy="347186"/>
          </a:xfrm>
          <a:prstGeom prst="rect">
            <a:avLst/>
          </a:prstGeom>
          <a:noFill/>
          <a:ln/>
        </p:spPr>
        <p:txBody>
          <a:bodyPr wrap="none" rtlCol="0" anchor="t"/>
          <a:lstStyle/>
          <a:p>
            <a:pPr marL="0" indent="0" algn="l">
              <a:lnSpc>
                <a:spcPts val="2734"/>
              </a:lnSpc>
              <a:buNone/>
            </a:pPr>
            <a:r>
              <a:rPr lang="en-US" sz="2187" dirty="0">
                <a:solidFill>
                  <a:srgbClr val="3C3939"/>
                </a:solidFill>
                <a:latin typeface="Raleway" pitchFamily="34" charset="0"/>
                <a:ea typeface="Raleway" pitchFamily="34" charset="-122"/>
                <a:cs typeface="Raleway" pitchFamily="34" charset="-120"/>
              </a:rPr>
              <a:t>Maritime Routes</a:t>
            </a:r>
            <a:endParaRPr lang="en-US" sz="2187" dirty="0"/>
          </a:p>
        </p:txBody>
      </p:sp>
      <p:sp>
        <p:nvSpPr>
          <p:cNvPr id="7" name="Text 4"/>
          <p:cNvSpPr/>
          <p:nvPr/>
        </p:nvSpPr>
        <p:spPr>
          <a:xfrm>
            <a:off x="2037993" y="5262324"/>
            <a:ext cx="3295888" cy="2332792"/>
          </a:xfrm>
          <a:prstGeom prst="rect">
            <a:avLst/>
          </a:prstGeom>
          <a:noFill/>
          <a:ln/>
        </p:spPr>
        <p:txBody>
          <a:bodyPr wrap="square" rtlCol="0" anchor="t"/>
          <a:lstStyle/>
          <a:p>
            <a:pPr marL="0" indent="0" algn="l">
              <a:lnSpc>
                <a:spcPts val="2624"/>
              </a:lnSpc>
              <a:buNone/>
            </a:pPr>
            <a:r>
              <a:rPr lang="en-US" sz="1750" dirty="0">
                <a:solidFill>
                  <a:srgbClr val="3C3939"/>
                </a:solidFill>
                <a:latin typeface="Roboto" pitchFamily="34" charset="0"/>
                <a:ea typeface="Roboto" pitchFamily="34" charset="-122"/>
                <a:cs typeface="Roboto" pitchFamily="34" charset="-120"/>
              </a:rPr>
              <a:t>The Horn of Africa is home to the Bab el-Mandeb Strait, a crucial maritime passage connecting the Red Sea and the Indian Ocean. Control of this waterway is essential for global trade and energy security.</a:t>
            </a:r>
            <a:endParaRPr lang="en-US" sz="1750" dirty="0"/>
          </a:p>
        </p:txBody>
      </p:sp>
      <p:pic>
        <p:nvPicPr>
          <p:cNvPr id="8" name="Image 1" descr="preencoded.png"/>
          <p:cNvPicPr>
            <a:picLocks noChangeAspect="1"/>
          </p:cNvPicPr>
          <p:nvPr/>
        </p:nvPicPr>
        <p:blipFill>
          <a:blip r:embed="rId4"/>
          <a:stretch>
            <a:fillRect/>
          </a:stretch>
        </p:blipFill>
        <p:spPr>
          <a:xfrm>
            <a:off x="5667137" y="2467332"/>
            <a:ext cx="3296007" cy="2037040"/>
          </a:xfrm>
          <a:prstGeom prst="rect">
            <a:avLst/>
          </a:prstGeom>
        </p:spPr>
      </p:pic>
      <p:sp>
        <p:nvSpPr>
          <p:cNvPr id="9" name="Text 5"/>
          <p:cNvSpPr/>
          <p:nvPr/>
        </p:nvSpPr>
        <p:spPr>
          <a:xfrm>
            <a:off x="5667137" y="4782026"/>
            <a:ext cx="2777490" cy="347186"/>
          </a:xfrm>
          <a:prstGeom prst="rect">
            <a:avLst/>
          </a:prstGeom>
          <a:noFill/>
          <a:ln/>
        </p:spPr>
        <p:txBody>
          <a:bodyPr wrap="none" rtlCol="0" anchor="t"/>
          <a:lstStyle/>
          <a:p>
            <a:pPr marL="0" indent="0" algn="l">
              <a:lnSpc>
                <a:spcPts val="2734"/>
              </a:lnSpc>
              <a:buNone/>
            </a:pPr>
            <a:r>
              <a:rPr lang="en-US" sz="2187" dirty="0">
                <a:solidFill>
                  <a:srgbClr val="3C3939"/>
                </a:solidFill>
                <a:latin typeface="Raleway" pitchFamily="34" charset="0"/>
                <a:ea typeface="Raleway" pitchFamily="34" charset="-122"/>
                <a:cs typeface="Raleway" pitchFamily="34" charset="-120"/>
              </a:rPr>
              <a:t>Economic Potential</a:t>
            </a:r>
            <a:endParaRPr lang="en-US" sz="2187" dirty="0"/>
          </a:p>
        </p:txBody>
      </p:sp>
      <p:sp>
        <p:nvSpPr>
          <p:cNvPr id="10" name="Text 6"/>
          <p:cNvSpPr/>
          <p:nvPr/>
        </p:nvSpPr>
        <p:spPr>
          <a:xfrm>
            <a:off x="5667137" y="5262443"/>
            <a:ext cx="3296007" cy="2332792"/>
          </a:xfrm>
          <a:prstGeom prst="rect">
            <a:avLst/>
          </a:prstGeom>
          <a:noFill/>
          <a:ln/>
        </p:spPr>
        <p:txBody>
          <a:bodyPr wrap="square" rtlCol="0" anchor="t"/>
          <a:lstStyle/>
          <a:p>
            <a:pPr marL="0" indent="0" algn="l">
              <a:lnSpc>
                <a:spcPts val="2624"/>
              </a:lnSpc>
              <a:buNone/>
            </a:pPr>
            <a:r>
              <a:rPr lang="en-US" sz="1750" dirty="0">
                <a:solidFill>
                  <a:srgbClr val="3C3939"/>
                </a:solidFill>
                <a:latin typeface="Roboto" pitchFamily="34" charset="0"/>
                <a:ea typeface="Roboto" pitchFamily="34" charset="-122"/>
                <a:cs typeface="Roboto" pitchFamily="34" charset="-120"/>
              </a:rPr>
              <a:t>The Horn of Africa has significant economic potential, particularly in sectors like agriculture, mining, and energy. Russia sees the region as a promising market for its investments and exports.</a:t>
            </a:r>
            <a:endParaRPr lang="en-US" sz="1750" dirty="0"/>
          </a:p>
        </p:txBody>
      </p:sp>
      <p:pic>
        <p:nvPicPr>
          <p:cNvPr id="11" name="Image 2" descr="preencoded.png"/>
          <p:cNvPicPr>
            <a:picLocks noChangeAspect="1"/>
          </p:cNvPicPr>
          <p:nvPr/>
        </p:nvPicPr>
        <p:blipFill>
          <a:blip r:embed="rId5"/>
          <a:stretch>
            <a:fillRect/>
          </a:stretch>
        </p:blipFill>
        <p:spPr>
          <a:xfrm>
            <a:off x="9296400" y="2467332"/>
            <a:ext cx="3296007" cy="2037040"/>
          </a:xfrm>
          <a:prstGeom prst="rect">
            <a:avLst/>
          </a:prstGeom>
        </p:spPr>
      </p:pic>
      <p:sp>
        <p:nvSpPr>
          <p:cNvPr id="12" name="Text 7"/>
          <p:cNvSpPr/>
          <p:nvPr/>
        </p:nvSpPr>
        <p:spPr>
          <a:xfrm>
            <a:off x="9296400" y="4782026"/>
            <a:ext cx="2777490" cy="347186"/>
          </a:xfrm>
          <a:prstGeom prst="rect">
            <a:avLst/>
          </a:prstGeom>
          <a:noFill/>
          <a:ln/>
        </p:spPr>
        <p:txBody>
          <a:bodyPr wrap="none" rtlCol="0" anchor="t"/>
          <a:lstStyle/>
          <a:p>
            <a:pPr marL="0" indent="0" algn="l">
              <a:lnSpc>
                <a:spcPts val="2734"/>
              </a:lnSpc>
              <a:buNone/>
            </a:pPr>
            <a:r>
              <a:rPr lang="en-US" sz="2187" dirty="0">
                <a:solidFill>
                  <a:srgbClr val="3C3939"/>
                </a:solidFill>
                <a:latin typeface="Raleway" pitchFamily="34" charset="0"/>
                <a:ea typeface="Raleway" pitchFamily="34" charset="-122"/>
                <a:cs typeface="Raleway" pitchFamily="34" charset="-120"/>
              </a:rPr>
              <a:t>Security Concerns</a:t>
            </a:r>
            <a:endParaRPr lang="en-US" sz="2187" dirty="0"/>
          </a:p>
        </p:txBody>
      </p:sp>
      <p:sp>
        <p:nvSpPr>
          <p:cNvPr id="13" name="Text 8"/>
          <p:cNvSpPr/>
          <p:nvPr/>
        </p:nvSpPr>
        <p:spPr>
          <a:xfrm>
            <a:off x="9296400" y="5262443"/>
            <a:ext cx="3296007" cy="2332792"/>
          </a:xfrm>
          <a:prstGeom prst="rect">
            <a:avLst/>
          </a:prstGeom>
          <a:noFill/>
          <a:ln/>
        </p:spPr>
        <p:txBody>
          <a:bodyPr wrap="square" rtlCol="0" anchor="t"/>
          <a:lstStyle/>
          <a:p>
            <a:pPr marL="0" indent="0" algn="l">
              <a:lnSpc>
                <a:spcPts val="2624"/>
              </a:lnSpc>
              <a:buNone/>
            </a:pPr>
            <a:r>
              <a:rPr lang="en-US" sz="1750" dirty="0">
                <a:solidFill>
                  <a:srgbClr val="3C3939"/>
                </a:solidFill>
                <a:latin typeface="Roboto" pitchFamily="34" charset="0"/>
                <a:ea typeface="Roboto" pitchFamily="34" charset="-122"/>
                <a:cs typeface="Roboto" pitchFamily="34" charset="-120"/>
              </a:rPr>
              <a:t>The Horn of Africa faces numerous security challenges, including terrorism, piracy, and inter-state conflicts. Russia's engagement is partly motivated by its desire to play a role in regional security.</a:t>
            </a:r>
            <a:endParaRPr lang="en-US" sz="1750" dirty="0"/>
          </a:p>
        </p:txBody>
      </p:sp>
    </p:spTree>
    <p:extLst>
      <p:ext uri="{BB962C8B-B14F-4D97-AF65-F5344CB8AC3E}">
        <p14:creationId xmlns:p14="http://schemas.microsoft.com/office/powerpoint/2010/main" val="3758898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75000"/>
            </a:srgbClr>
          </a:solidFill>
          <a:ln/>
        </p:spPr>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oundRect">
            <a:avLst>
              <a:gd name="adj" fmla="val 2430"/>
            </a:avLst>
          </a:prstGeom>
          <a:solidFill>
            <a:srgbClr val="FFFFFF">
              <a:alpha val="85000"/>
            </a:srgbClr>
          </a:solidFill>
          <a:ln/>
        </p:spPr>
      </p:sp>
      <p:sp>
        <p:nvSpPr>
          <p:cNvPr id="6" name="Text 3"/>
          <p:cNvSpPr/>
          <p:nvPr/>
        </p:nvSpPr>
        <p:spPr>
          <a:xfrm>
            <a:off x="2037993" y="1013936"/>
            <a:ext cx="10554414" cy="1388745"/>
          </a:xfrm>
          <a:prstGeom prst="rect">
            <a:avLst/>
          </a:prstGeom>
          <a:noFill/>
          <a:ln/>
        </p:spPr>
        <p:txBody>
          <a:bodyPr wrap="square" rtlCol="0" anchor="t"/>
          <a:lstStyle/>
          <a:p>
            <a:pPr marL="0" indent="0">
              <a:lnSpc>
                <a:spcPts val="5468"/>
              </a:lnSpc>
              <a:buNone/>
            </a:pPr>
            <a:r>
              <a:rPr lang="en-US" sz="4374" dirty="0">
                <a:solidFill>
                  <a:srgbClr val="1B1B27"/>
                </a:solidFill>
                <a:latin typeface="Raleway" pitchFamily="34" charset="0"/>
                <a:ea typeface="Raleway" pitchFamily="34" charset="-122"/>
                <a:cs typeface="Raleway" pitchFamily="34" charset="-120"/>
              </a:rPr>
              <a:t>Russia's Military Presence and Partnerships</a:t>
            </a:r>
            <a:endParaRPr lang="en-US" sz="4374" dirty="0"/>
          </a:p>
        </p:txBody>
      </p:sp>
      <p:sp>
        <p:nvSpPr>
          <p:cNvPr id="7" name="Shape 4"/>
          <p:cNvSpPr/>
          <p:nvPr/>
        </p:nvSpPr>
        <p:spPr>
          <a:xfrm>
            <a:off x="2037993" y="3069193"/>
            <a:ext cx="10554414" cy="44410"/>
          </a:xfrm>
          <a:prstGeom prst="roundRect">
            <a:avLst>
              <a:gd name="adj" fmla="val 225151"/>
            </a:avLst>
          </a:prstGeom>
          <a:solidFill>
            <a:srgbClr val="C7C7D0"/>
          </a:solidFill>
          <a:ln/>
        </p:spPr>
      </p:sp>
      <p:sp>
        <p:nvSpPr>
          <p:cNvPr id="8" name="Shape 5"/>
          <p:cNvSpPr/>
          <p:nvPr/>
        </p:nvSpPr>
        <p:spPr>
          <a:xfrm>
            <a:off x="3700760" y="3069134"/>
            <a:ext cx="44410" cy="777597"/>
          </a:xfrm>
          <a:prstGeom prst="roundRect">
            <a:avLst>
              <a:gd name="adj" fmla="val 225151"/>
            </a:avLst>
          </a:prstGeom>
          <a:solidFill>
            <a:srgbClr val="C7C7D0"/>
          </a:solidFill>
          <a:ln/>
        </p:spPr>
      </p:sp>
      <p:sp>
        <p:nvSpPr>
          <p:cNvPr id="9" name="Shape 6"/>
          <p:cNvSpPr/>
          <p:nvPr/>
        </p:nvSpPr>
        <p:spPr>
          <a:xfrm>
            <a:off x="3473053" y="2819221"/>
            <a:ext cx="499943" cy="499943"/>
          </a:xfrm>
          <a:prstGeom prst="roundRect">
            <a:avLst>
              <a:gd name="adj" fmla="val 20000"/>
            </a:avLst>
          </a:prstGeom>
          <a:solidFill>
            <a:srgbClr val="E1E1EA"/>
          </a:solidFill>
          <a:ln w="7620">
            <a:solidFill>
              <a:srgbClr val="C7C7D0"/>
            </a:solidFill>
            <a:prstDash val="solid"/>
          </a:ln>
        </p:spPr>
      </p:sp>
      <p:sp>
        <p:nvSpPr>
          <p:cNvPr id="10" name="Text 7"/>
          <p:cNvSpPr/>
          <p:nvPr/>
        </p:nvSpPr>
        <p:spPr>
          <a:xfrm>
            <a:off x="3651647" y="2902565"/>
            <a:ext cx="142637" cy="333256"/>
          </a:xfrm>
          <a:prstGeom prst="rect">
            <a:avLst/>
          </a:prstGeom>
          <a:noFill/>
          <a:ln/>
        </p:spPr>
        <p:txBody>
          <a:bodyPr wrap="none" rtlCol="0" anchor="t"/>
          <a:lstStyle/>
          <a:p>
            <a:pPr marL="0" indent="0" algn="ctr">
              <a:lnSpc>
                <a:spcPts val="2624"/>
              </a:lnSpc>
              <a:buNone/>
            </a:pPr>
            <a:r>
              <a:rPr lang="en-US" sz="2624" dirty="0">
                <a:solidFill>
                  <a:srgbClr val="3C3939"/>
                </a:solidFill>
                <a:latin typeface="Raleway" pitchFamily="34" charset="0"/>
                <a:ea typeface="Raleway" pitchFamily="34" charset="-122"/>
                <a:cs typeface="Raleway" pitchFamily="34" charset="-120"/>
              </a:rPr>
              <a:t>1</a:t>
            </a:r>
            <a:endParaRPr lang="en-US" sz="2624" dirty="0"/>
          </a:p>
        </p:txBody>
      </p:sp>
      <p:sp>
        <p:nvSpPr>
          <p:cNvPr id="11" name="Text 8"/>
          <p:cNvSpPr/>
          <p:nvPr/>
        </p:nvSpPr>
        <p:spPr>
          <a:xfrm>
            <a:off x="2334220" y="4069080"/>
            <a:ext cx="2777490" cy="347186"/>
          </a:xfrm>
          <a:prstGeom prst="rect">
            <a:avLst/>
          </a:prstGeom>
          <a:noFill/>
          <a:ln/>
        </p:spPr>
        <p:txBody>
          <a:bodyPr wrap="none" rtlCol="0" anchor="t"/>
          <a:lstStyle/>
          <a:p>
            <a:pPr marL="0" indent="0" algn="ctr">
              <a:lnSpc>
                <a:spcPts val="2734"/>
              </a:lnSpc>
              <a:buNone/>
            </a:pPr>
            <a:r>
              <a:rPr lang="en-US" sz="2187" dirty="0">
                <a:solidFill>
                  <a:srgbClr val="3C3939"/>
                </a:solidFill>
                <a:latin typeface="Raleway" pitchFamily="34" charset="0"/>
                <a:ea typeface="Raleway" pitchFamily="34" charset="-122"/>
                <a:cs typeface="Raleway" pitchFamily="34" charset="-120"/>
              </a:rPr>
              <a:t>Base Access</a:t>
            </a:r>
            <a:endParaRPr lang="en-US" sz="2187" dirty="0"/>
          </a:p>
        </p:txBody>
      </p:sp>
      <p:sp>
        <p:nvSpPr>
          <p:cNvPr id="12" name="Text 9"/>
          <p:cNvSpPr/>
          <p:nvPr/>
        </p:nvSpPr>
        <p:spPr>
          <a:xfrm>
            <a:off x="2260163" y="4549497"/>
            <a:ext cx="2925604" cy="2666048"/>
          </a:xfrm>
          <a:prstGeom prst="rect">
            <a:avLst/>
          </a:prstGeom>
          <a:noFill/>
          <a:ln/>
        </p:spPr>
        <p:txBody>
          <a:bodyPr wrap="square" rtlCol="0" anchor="t"/>
          <a:lstStyle/>
          <a:p>
            <a:pPr marL="0" indent="0" algn="ctr">
              <a:lnSpc>
                <a:spcPts val="2624"/>
              </a:lnSpc>
              <a:buNone/>
            </a:pPr>
            <a:r>
              <a:rPr lang="en-US" sz="1750" dirty="0">
                <a:solidFill>
                  <a:srgbClr val="3C3939"/>
                </a:solidFill>
                <a:latin typeface="Roboto" pitchFamily="34" charset="0"/>
                <a:ea typeface="Roboto" pitchFamily="34" charset="-122"/>
                <a:cs typeface="Roboto" pitchFamily="34" charset="-120"/>
              </a:rPr>
              <a:t>Russia has secured access to naval facilities in Sudan, allowing its warships to operate in the Red Sea and the Gulf of Aden, enhancing its military presence and projecting power in the region.</a:t>
            </a:r>
            <a:endParaRPr lang="en-US" sz="1750" dirty="0"/>
          </a:p>
        </p:txBody>
      </p:sp>
      <p:sp>
        <p:nvSpPr>
          <p:cNvPr id="13" name="Shape 10"/>
          <p:cNvSpPr/>
          <p:nvPr/>
        </p:nvSpPr>
        <p:spPr>
          <a:xfrm>
            <a:off x="7292876" y="3069134"/>
            <a:ext cx="44410" cy="777597"/>
          </a:xfrm>
          <a:prstGeom prst="roundRect">
            <a:avLst>
              <a:gd name="adj" fmla="val 225151"/>
            </a:avLst>
          </a:prstGeom>
          <a:solidFill>
            <a:srgbClr val="C7C7D0"/>
          </a:solidFill>
          <a:ln/>
        </p:spPr>
      </p:sp>
      <p:sp>
        <p:nvSpPr>
          <p:cNvPr id="14" name="Shape 11"/>
          <p:cNvSpPr/>
          <p:nvPr/>
        </p:nvSpPr>
        <p:spPr>
          <a:xfrm>
            <a:off x="7065169" y="2819221"/>
            <a:ext cx="499943" cy="499943"/>
          </a:xfrm>
          <a:prstGeom prst="roundRect">
            <a:avLst>
              <a:gd name="adj" fmla="val 20000"/>
            </a:avLst>
          </a:prstGeom>
          <a:solidFill>
            <a:srgbClr val="E1E1EA"/>
          </a:solidFill>
          <a:ln w="7620">
            <a:solidFill>
              <a:srgbClr val="C7C7D0"/>
            </a:solidFill>
            <a:prstDash val="solid"/>
          </a:ln>
        </p:spPr>
      </p:sp>
      <p:sp>
        <p:nvSpPr>
          <p:cNvPr id="15" name="Text 12"/>
          <p:cNvSpPr/>
          <p:nvPr/>
        </p:nvSpPr>
        <p:spPr>
          <a:xfrm>
            <a:off x="7228284" y="2902565"/>
            <a:ext cx="173712" cy="333256"/>
          </a:xfrm>
          <a:prstGeom prst="rect">
            <a:avLst/>
          </a:prstGeom>
          <a:noFill/>
          <a:ln/>
        </p:spPr>
        <p:txBody>
          <a:bodyPr wrap="none" rtlCol="0" anchor="t"/>
          <a:lstStyle/>
          <a:p>
            <a:pPr marL="0" indent="0" algn="ctr">
              <a:lnSpc>
                <a:spcPts val="2624"/>
              </a:lnSpc>
              <a:buNone/>
            </a:pPr>
            <a:r>
              <a:rPr lang="en-US" sz="2624" dirty="0">
                <a:solidFill>
                  <a:srgbClr val="3C3939"/>
                </a:solidFill>
                <a:latin typeface="Raleway" pitchFamily="34" charset="0"/>
                <a:ea typeface="Raleway" pitchFamily="34" charset="-122"/>
                <a:cs typeface="Raleway" pitchFamily="34" charset="-120"/>
              </a:rPr>
              <a:t>2</a:t>
            </a:r>
            <a:endParaRPr lang="en-US" sz="2624" dirty="0"/>
          </a:p>
        </p:txBody>
      </p:sp>
      <p:sp>
        <p:nvSpPr>
          <p:cNvPr id="16" name="Text 13"/>
          <p:cNvSpPr/>
          <p:nvPr/>
        </p:nvSpPr>
        <p:spPr>
          <a:xfrm>
            <a:off x="5926336" y="4069080"/>
            <a:ext cx="2777490" cy="347186"/>
          </a:xfrm>
          <a:prstGeom prst="rect">
            <a:avLst/>
          </a:prstGeom>
          <a:noFill/>
          <a:ln/>
        </p:spPr>
        <p:txBody>
          <a:bodyPr wrap="none" rtlCol="0" anchor="t"/>
          <a:lstStyle/>
          <a:p>
            <a:pPr marL="0" indent="0" algn="ctr">
              <a:lnSpc>
                <a:spcPts val="2734"/>
              </a:lnSpc>
              <a:buNone/>
            </a:pPr>
            <a:r>
              <a:rPr lang="en-US" sz="2187" dirty="0">
                <a:solidFill>
                  <a:srgbClr val="3C3939"/>
                </a:solidFill>
                <a:latin typeface="Raleway" pitchFamily="34" charset="0"/>
                <a:ea typeface="Raleway" pitchFamily="34" charset="-122"/>
                <a:cs typeface="Raleway" pitchFamily="34" charset="-120"/>
              </a:rPr>
              <a:t>Arms Sales</a:t>
            </a:r>
            <a:endParaRPr lang="en-US" sz="2187" dirty="0"/>
          </a:p>
        </p:txBody>
      </p:sp>
      <p:sp>
        <p:nvSpPr>
          <p:cNvPr id="17" name="Text 14"/>
          <p:cNvSpPr/>
          <p:nvPr/>
        </p:nvSpPr>
        <p:spPr>
          <a:xfrm>
            <a:off x="5852279" y="4549497"/>
            <a:ext cx="2925723" cy="2666048"/>
          </a:xfrm>
          <a:prstGeom prst="rect">
            <a:avLst/>
          </a:prstGeom>
          <a:noFill/>
          <a:ln/>
        </p:spPr>
        <p:txBody>
          <a:bodyPr wrap="square" rtlCol="0" anchor="t"/>
          <a:lstStyle/>
          <a:p>
            <a:pPr marL="0" indent="0" algn="ctr">
              <a:lnSpc>
                <a:spcPts val="2624"/>
              </a:lnSpc>
              <a:buNone/>
            </a:pPr>
            <a:r>
              <a:rPr lang="en-US" sz="1750" dirty="0">
                <a:solidFill>
                  <a:srgbClr val="3C3939"/>
                </a:solidFill>
                <a:latin typeface="Roboto" pitchFamily="34" charset="0"/>
                <a:ea typeface="Roboto" pitchFamily="34" charset="-122"/>
                <a:cs typeface="Roboto" pitchFamily="34" charset="-120"/>
              </a:rPr>
              <a:t>Russia has been a major supplier of arms to countries in the Horn of Africa, particularly Sudan and Ethiopia. These sales bolster Russia's defense industry and economic interests while strengthening its military ties.</a:t>
            </a:r>
            <a:endParaRPr lang="en-US" sz="1750" dirty="0"/>
          </a:p>
        </p:txBody>
      </p:sp>
      <p:sp>
        <p:nvSpPr>
          <p:cNvPr id="18" name="Shape 15"/>
          <p:cNvSpPr/>
          <p:nvPr/>
        </p:nvSpPr>
        <p:spPr>
          <a:xfrm>
            <a:off x="10885110" y="3069134"/>
            <a:ext cx="44410" cy="777597"/>
          </a:xfrm>
          <a:prstGeom prst="roundRect">
            <a:avLst>
              <a:gd name="adj" fmla="val 225151"/>
            </a:avLst>
          </a:prstGeom>
          <a:solidFill>
            <a:srgbClr val="C7C7D0"/>
          </a:solidFill>
          <a:ln/>
        </p:spPr>
      </p:sp>
      <p:sp>
        <p:nvSpPr>
          <p:cNvPr id="19" name="Shape 16"/>
          <p:cNvSpPr/>
          <p:nvPr/>
        </p:nvSpPr>
        <p:spPr>
          <a:xfrm>
            <a:off x="10657403" y="2819221"/>
            <a:ext cx="499943" cy="499943"/>
          </a:xfrm>
          <a:prstGeom prst="roundRect">
            <a:avLst>
              <a:gd name="adj" fmla="val 20000"/>
            </a:avLst>
          </a:prstGeom>
          <a:solidFill>
            <a:srgbClr val="E1E1EA"/>
          </a:solidFill>
          <a:ln w="7620">
            <a:solidFill>
              <a:srgbClr val="C7C7D0"/>
            </a:solidFill>
            <a:prstDash val="solid"/>
          </a:ln>
        </p:spPr>
      </p:sp>
      <p:sp>
        <p:nvSpPr>
          <p:cNvPr id="20" name="Text 17"/>
          <p:cNvSpPr/>
          <p:nvPr/>
        </p:nvSpPr>
        <p:spPr>
          <a:xfrm>
            <a:off x="10818376" y="2902565"/>
            <a:ext cx="177998" cy="333256"/>
          </a:xfrm>
          <a:prstGeom prst="rect">
            <a:avLst/>
          </a:prstGeom>
          <a:noFill/>
          <a:ln/>
        </p:spPr>
        <p:txBody>
          <a:bodyPr wrap="none" rtlCol="0" anchor="t"/>
          <a:lstStyle/>
          <a:p>
            <a:pPr marL="0" indent="0" algn="ctr">
              <a:lnSpc>
                <a:spcPts val="2624"/>
              </a:lnSpc>
              <a:buNone/>
            </a:pPr>
            <a:r>
              <a:rPr lang="en-US" sz="2624" dirty="0">
                <a:solidFill>
                  <a:srgbClr val="3C3939"/>
                </a:solidFill>
                <a:latin typeface="Raleway" pitchFamily="34" charset="0"/>
                <a:ea typeface="Raleway" pitchFamily="34" charset="-122"/>
                <a:cs typeface="Raleway" pitchFamily="34" charset="-120"/>
              </a:rPr>
              <a:t>3</a:t>
            </a:r>
            <a:endParaRPr lang="en-US" sz="2624" dirty="0"/>
          </a:p>
        </p:txBody>
      </p:sp>
      <p:sp>
        <p:nvSpPr>
          <p:cNvPr id="21" name="Text 18"/>
          <p:cNvSpPr/>
          <p:nvPr/>
        </p:nvSpPr>
        <p:spPr>
          <a:xfrm>
            <a:off x="9518571" y="4069080"/>
            <a:ext cx="2777490" cy="347186"/>
          </a:xfrm>
          <a:prstGeom prst="rect">
            <a:avLst/>
          </a:prstGeom>
          <a:noFill/>
          <a:ln/>
        </p:spPr>
        <p:txBody>
          <a:bodyPr wrap="none" rtlCol="0" anchor="t"/>
          <a:lstStyle/>
          <a:p>
            <a:pPr marL="0" indent="0" algn="ctr">
              <a:lnSpc>
                <a:spcPts val="2734"/>
              </a:lnSpc>
              <a:buNone/>
            </a:pPr>
            <a:r>
              <a:rPr lang="en-US" sz="2187" dirty="0">
                <a:solidFill>
                  <a:srgbClr val="3C3939"/>
                </a:solidFill>
                <a:latin typeface="Raleway" pitchFamily="34" charset="0"/>
                <a:ea typeface="Raleway" pitchFamily="34" charset="-122"/>
                <a:cs typeface="Raleway" pitchFamily="34" charset="-120"/>
              </a:rPr>
              <a:t>Military Partnerships</a:t>
            </a:r>
            <a:endParaRPr lang="en-US" sz="2187" dirty="0"/>
          </a:p>
        </p:txBody>
      </p:sp>
      <p:sp>
        <p:nvSpPr>
          <p:cNvPr id="22" name="Text 19"/>
          <p:cNvSpPr/>
          <p:nvPr/>
        </p:nvSpPr>
        <p:spPr>
          <a:xfrm>
            <a:off x="9444514" y="4549497"/>
            <a:ext cx="2925723" cy="2666048"/>
          </a:xfrm>
          <a:prstGeom prst="rect">
            <a:avLst/>
          </a:prstGeom>
          <a:noFill/>
          <a:ln/>
        </p:spPr>
        <p:txBody>
          <a:bodyPr wrap="square" rtlCol="0" anchor="t"/>
          <a:lstStyle/>
          <a:p>
            <a:pPr marL="0" indent="0" algn="ctr">
              <a:lnSpc>
                <a:spcPts val="2624"/>
              </a:lnSpc>
              <a:buNone/>
            </a:pPr>
            <a:r>
              <a:rPr lang="en-US" sz="1750" dirty="0">
                <a:solidFill>
                  <a:srgbClr val="3C3939"/>
                </a:solidFill>
                <a:latin typeface="Roboto" pitchFamily="34" charset="0"/>
                <a:ea typeface="Roboto" pitchFamily="34" charset="-122"/>
                <a:cs typeface="Roboto" pitchFamily="34" charset="-120"/>
              </a:rPr>
              <a:t>Russia has engaged in joint military exercises and training programs with countries in the Horn of Africa, fostering military cooperation and increasing its influence on regional security affairs.</a:t>
            </a:r>
            <a:endParaRPr lang="en-US" sz="1750" dirty="0"/>
          </a:p>
        </p:txBody>
      </p:sp>
    </p:spTree>
    <p:extLst>
      <p:ext uri="{BB962C8B-B14F-4D97-AF65-F5344CB8AC3E}">
        <p14:creationId xmlns:p14="http://schemas.microsoft.com/office/powerpoint/2010/main" val="534426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75000"/>
            </a:srgbClr>
          </a:solidFill>
          <a:ln/>
        </p:spPr>
      </p:sp>
      <p:sp>
        <p:nvSpPr>
          <p:cNvPr id="4" name="Text 2"/>
          <p:cNvSpPr/>
          <p:nvPr/>
        </p:nvSpPr>
        <p:spPr>
          <a:xfrm>
            <a:off x="2037993" y="690563"/>
            <a:ext cx="10554414" cy="1388745"/>
          </a:xfrm>
          <a:prstGeom prst="rect">
            <a:avLst/>
          </a:prstGeom>
          <a:noFill/>
          <a:ln/>
        </p:spPr>
        <p:txBody>
          <a:bodyPr wrap="square" rtlCol="0" anchor="t"/>
          <a:lstStyle/>
          <a:p>
            <a:pPr marL="0" indent="0">
              <a:lnSpc>
                <a:spcPts val="5468"/>
              </a:lnSpc>
              <a:buNone/>
            </a:pPr>
            <a:r>
              <a:rPr lang="en-US" sz="4374" dirty="0">
                <a:solidFill>
                  <a:srgbClr val="1B1B27"/>
                </a:solidFill>
                <a:latin typeface="Raleway" pitchFamily="34" charset="0"/>
                <a:ea typeface="Raleway" pitchFamily="34" charset="-122"/>
                <a:cs typeface="Raleway" pitchFamily="34" charset="-120"/>
              </a:rPr>
              <a:t>Diplomatic Engagement and Conflict Resolution</a:t>
            </a:r>
            <a:endParaRPr lang="en-US" sz="4374" dirty="0"/>
          </a:p>
        </p:txBody>
      </p:sp>
      <p:sp>
        <p:nvSpPr>
          <p:cNvPr id="5" name="Shape 3"/>
          <p:cNvSpPr/>
          <p:nvPr/>
        </p:nvSpPr>
        <p:spPr>
          <a:xfrm>
            <a:off x="2037993" y="2773561"/>
            <a:ext cx="499943" cy="499943"/>
          </a:xfrm>
          <a:prstGeom prst="roundRect">
            <a:avLst>
              <a:gd name="adj" fmla="val 20000"/>
            </a:avLst>
          </a:prstGeom>
          <a:solidFill>
            <a:srgbClr val="E1E1EA"/>
          </a:solidFill>
          <a:ln w="7620">
            <a:solidFill>
              <a:srgbClr val="C7C7D0"/>
            </a:solidFill>
            <a:prstDash val="solid"/>
          </a:ln>
        </p:spPr>
      </p:sp>
      <p:sp>
        <p:nvSpPr>
          <p:cNvPr id="6" name="Text 4"/>
          <p:cNvSpPr/>
          <p:nvPr/>
        </p:nvSpPr>
        <p:spPr>
          <a:xfrm>
            <a:off x="2216587" y="2856905"/>
            <a:ext cx="142637" cy="333256"/>
          </a:xfrm>
          <a:prstGeom prst="rect">
            <a:avLst/>
          </a:prstGeom>
          <a:noFill/>
          <a:ln/>
        </p:spPr>
        <p:txBody>
          <a:bodyPr wrap="none" rtlCol="0" anchor="t"/>
          <a:lstStyle/>
          <a:p>
            <a:pPr marL="0" indent="0" algn="ctr">
              <a:lnSpc>
                <a:spcPts val="2624"/>
              </a:lnSpc>
              <a:buNone/>
            </a:pPr>
            <a:r>
              <a:rPr lang="en-US" sz="2624" dirty="0">
                <a:solidFill>
                  <a:srgbClr val="3C3939"/>
                </a:solidFill>
                <a:latin typeface="Raleway" pitchFamily="34" charset="0"/>
                <a:ea typeface="Raleway" pitchFamily="34" charset="-122"/>
                <a:cs typeface="Raleway" pitchFamily="34" charset="-120"/>
              </a:rPr>
              <a:t>1</a:t>
            </a:r>
            <a:endParaRPr lang="en-US" sz="2624" dirty="0"/>
          </a:p>
        </p:txBody>
      </p:sp>
      <p:sp>
        <p:nvSpPr>
          <p:cNvPr id="7" name="Text 5"/>
          <p:cNvSpPr/>
          <p:nvPr/>
        </p:nvSpPr>
        <p:spPr>
          <a:xfrm>
            <a:off x="2760107" y="2773561"/>
            <a:ext cx="2777490" cy="347186"/>
          </a:xfrm>
          <a:prstGeom prst="rect">
            <a:avLst/>
          </a:prstGeom>
          <a:noFill/>
          <a:ln/>
        </p:spPr>
        <p:txBody>
          <a:bodyPr wrap="none" rtlCol="0" anchor="t"/>
          <a:lstStyle/>
          <a:p>
            <a:pPr marL="0" indent="0">
              <a:lnSpc>
                <a:spcPts val="2734"/>
              </a:lnSpc>
              <a:buNone/>
            </a:pPr>
            <a:r>
              <a:rPr lang="en-US" sz="2187" dirty="0">
                <a:solidFill>
                  <a:srgbClr val="3C3939"/>
                </a:solidFill>
                <a:latin typeface="Raleway" pitchFamily="34" charset="0"/>
                <a:ea typeface="Raleway" pitchFamily="34" charset="-122"/>
                <a:cs typeface="Raleway" pitchFamily="34" charset="-120"/>
              </a:rPr>
              <a:t>Mediation Efforts</a:t>
            </a:r>
            <a:endParaRPr lang="en-US" sz="2187" dirty="0"/>
          </a:p>
        </p:txBody>
      </p:sp>
      <p:sp>
        <p:nvSpPr>
          <p:cNvPr id="8" name="Text 6"/>
          <p:cNvSpPr/>
          <p:nvPr/>
        </p:nvSpPr>
        <p:spPr>
          <a:xfrm>
            <a:off x="2760107" y="3253978"/>
            <a:ext cx="4444008" cy="1666280"/>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Russia has participated in diplomatic efforts to mediate and resolve regional conflicts, positioning itself as a key player in peacemaking and fostering alliances with regional actors.</a:t>
            </a:r>
            <a:endParaRPr lang="en-US" sz="1750" dirty="0"/>
          </a:p>
        </p:txBody>
      </p:sp>
      <p:sp>
        <p:nvSpPr>
          <p:cNvPr id="9" name="Shape 7"/>
          <p:cNvSpPr/>
          <p:nvPr/>
        </p:nvSpPr>
        <p:spPr>
          <a:xfrm>
            <a:off x="7426285" y="2773561"/>
            <a:ext cx="499943" cy="499943"/>
          </a:xfrm>
          <a:prstGeom prst="roundRect">
            <a:avLst>
              <a:gd name="adj" fmla="val 20000"/>
            </a:avLst>
          </a:prstGeom>
          <a:solidFill>
            <a:srgbClr val="E1E1EA"/>
          </a:solidFill>
          <a:ln w="7620">
            <a:solidFill>
              <a:srgbClr val="C7C7D0"/>
            </a:solidFill>
            <a:prstDash val="solid"/>
          </a:ln>
        </p:spPr>
      </p:sp>
      <p:sp>
        <p:nvSpPr>
          <p:cNvPr id="10" name="Text 8"/>
          <p:cNvSpPr/>
          <p:nvPr/>
        </p:nvSpPr>
        <p:spPr>
          <a:xfrm>
            <a:off x="7589401" y="2856905"/>
            <a:ext cx="173712" cy="333256"/>
          </a:xfrm>
          <a:prstGeom prst="rect">
            <a:avLst/>
          </a:prstGeom>
          <a:noFill/>
          <a:ln/>
        </p:spPr>
        <p:txBody>
          <a:bodyPr wrap="none" rtlCol="0" anchor="t"/>
          <a:lstStyle/>
          <a:p>
            <a:pPr marL="0" indent="0" algn="ctr">
              <a:lnSpc>
                <a:spcPts val="2624"/>
              </a:lnSpc>
              <a:buNone/>
            </a:pPr>
            <a:r>
              <a:rPr lang="en-US" sz="2624" dirty="0">
                <a:solidFill>
                  <a:srgbClr val="3C3939"/>
                </a:solidFill>
                <a:latin typeface="Raleway" pitchFamily="34" charset="0"/>
                <a:ea typeface="Raleway" pitchFamily="34" charset="-122"/>
                <a:cs typeface="Raleway" pitchFamily="34" charset="-120"/>
              </a:rPr>
              <a:t>2</a:t>
            </a:r>
            <a:endParaRPr lang="en-US" sz="2624" dirty="0"/>
          </a:p>
        </p:txBody>
      </p:sp>
      <p:sp>
        <p:nvSpPr>
          <p:cNvPr id="11" name="Text 9"/>
          <p:cNvSpPr/>
          <p:nvPr/>
        </p:nvSpPr>
        <p:spPr>
          <a:xfrm>
            <a:off x="8148399" y="2773561"/>
            <a:ext cx="2777490" cy="347186"/>
          </a:xfrm>
          <a:prstGeom prst="rect">
            <a:avLst/>
          </a:prstGeom>
          <a:noFill/>
          <a:ln/>
        </p:spPr>
        <p:txBody>
          <a:bodyPr wrap="none" rtlCol="0" anchor="t"/>
          <a:lstStyle/>
          <a:p>
            <a:pPr marL="0" indent="0">
              <a:lnSpc>
                <a:spcPts val="2734"/>
              </a:lnSpc>
              <a:buNone/>
            </a:pPr>
            <a:r>
              <a:rPr lang="en-US" sz="2187" dirty="0">
                <a:solidFill>
                  <a:srgbClr val="3C3939"/>
                </a:solidFill>
                <a:latin typeface="Raleway" pitchFamily="34" charset="0"/>
                <a:ea typeface="Raleway" pitchFamily="34" charset="-122"/>
                <a:cs typeface="Raleway" pitchFamily="34" charset="-120"/>
              </a:rPr>
              <a:t>Alternative Mediator</a:t>
            </a:r>
            <a:endParaRPr lang="en-US" sz="2187" dirty="0"/>
          </a:p>
        </p:txBody>
      </p:sp>
      <p:sp>
        <p:nvSpPr>
          <p:cNvPr id="12" name="Text 10"/>
          <p:cNvSpPr/>
          <p:nvPr/>
        </p:nvSpPr>
        <p:spPr>
          <a:xfrm>
            <a:off x="8148399" y="3253978"/>
            <a:ext cx="4444008" cy="1666280"/>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Russia has presented itself as an alternative mediator in conflicts, challenging the dominance of other major powers and seeking to enhance its influence in international affairs.</a:t>
            </a:r>
            <a:endParaRPr lang="en-US" sz="1750" dirty="0"/>
          </a:p>
        </p:txBody>
      </p:sp>
      <p:sp>
        <p:nvSpPr>
          <p:cNvPr id="13" name="Shape 11"/>
          <p:cNvSpPr/>
          <p:nvPr/>
        </p:nvSpPr>
        <p:spPr>
          <a:xfrm>
            <a:off x="2037993" y="5392341"/>
            <a:ext cx="499943" cy="499943"/>
          </a:xfrm>
          <a:prstGeom prst="roundRect">
            <a:avLst>
              <a:gd name="adj" fmla="val 20000"/>
            </a:avLst>
          </a:prstGeom>
          <a:solidFill>
            <a:srgbClr val="E1E1EA"/>
          </a:solidFill>
          <a:ln w="7620">
            <a:solidFill>
              <a:srgbClr val="C7C7D0"/>
            </a:solidFill>
            <a:prstDash val="solid"/>
          </a:ln>
        </p:spPr>
      </p:sp>
      <p:sp>
        <p:nvSpPr>
          <p:cNvPr id="14" name="Text 12"/>
          <p:cNvSpPr/>
          <p:nvPr/>
        </p:nvSpPr>
        <p:spPr>
          <a:xfrm>
            <a:off x="2198965" y="5475684"/>
            <a:ext cx="177998" cy="333256"/>
          </a:xfrm>
          <a:prstGeom prst="rect">
            <a:avLst/>
          </a:prstGeom>
          <a:noFill/>
          <a:ln/>
        </p:spPr>
        <p:txBody>
          <a:bodyPr wrap="none" rtlCol="0" anchor="t"/>
          <a:lstStyle/>
          <a:p>
            <a:pPr marL="0" indent="0" algn="ctr">
              <a:lnSpc>
                <a:spcPts val="2624"/>
              </a:lnSpc>
              <a:buNone/>
            </a:pPr>
            <a:r>
              <a:rPr lang="en-US" sz="2624" dirty="0">
                <a:solidFill>
                  <a:srgbClr val="3C3939"/>
                </a:solidFill>
                <a:latin typeface="Raleway" pitchFamily="34" charset="0"/>
                <a:ea typeface="Raleway" pitchFamily="34" charset="-122"/>
                <a:cs typeface="Raleway" pitchFamily="34" charset="-120"/>
              </a:rPr>
              <a:t>3</a:t>
            </a:r>
            <a:endParaRPr lang="en-US" sz="2624" dirty="0"/>
          </a:p>
        </p:txBody>
      </p:sp>
      <p:sp>
        <p:nvSpPr>
          <p:cNvPr id="15" name="Text 13"/>
          <p:cNvSpPr/>
          <p:nvPr/>
        </p:nvSpPr>
        <p:spPr>
          <a:xfrm>
            <a:off x="2760107" y="5392341"/>
            <a:ext cx="2777490" cy="347186"/>
          </a:xfrm>
          <a:prstGeom prst="rect">
            <a:avLst/>
          </a:prstGeom>
          <a:noFill/>
          <a:ln/>
        </p:spPr>
        <p:txBody>
          <a:bodyPr wrap="none" rtlCol="0" anchor="t"/>
          <a:lstStyle/>
          <a:p>
            <a:pPr marL="0" indent="0">
              <a:lnSpc>
                <a:spcPts val="2734"/>
              </a:lnSpc>
              <a:buNone/>
            </a:pPr>
            <a:r>
              <a:rPr lang="en-US" sz="2187" dirty="0">
                <a:solidFill>
                  <a:srgbClr val="3C3939"/>
                </a:solidFill>
                <a:latin typeface="Raleway" pitchFamily="34" charset="0"/>
                <a:ea typeface="Raleway" pitchFamily="34" charset="-122"/>
                <a:cs typeface="Raleway" pitchFamily="34" charset="-120"/>
              </a:rPr>
              <a:t>Countering Terrorism</a:t>
            </a:r>
            <a:endParaRPr lang="en-US" sz="2187" dirty="0"/>
          </a:p>
        </p:txBody>
      </p:sp>
      <p:sp>
        <p:nvSpPr>
          <p:cNvPr id="16" name="Text 14"/>
          <p:cNvSpPr/>
          <p:nvPr/>
        </p:nvSpPr>
        <p:spPr>
          <a:xfrm>
            <a:off x="2760107" y="5872758"/>
            <a:ext cx="4444008" cy="1666280"/>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Russia has expressed concerns about the spread of terrorism in the Horn of Africa and engaged in security cooperation with countries like Sudan, aligning with its national security interests.</a:t>
            </a:r>
            <a:endParaRPr lang="en-US" sz="1750" dirty="0"/>
          </a:p>
        </p:txBody>
      </p:sp>
      <p:sp>
        <p:nvSpPr>
          <p:cNvPr id="17" name="Shape 15"/>
          <p:cNvSpPr/>
          <p:nvPr/>
        </p:nvSpPr>
        <p:spPr>
          <a:xfrm>
            <a:off x="7426285" y="5392341"/>
            <a:ext cx="499943" cy="499943"/>
          </a:xfrm>
          <a:prstGeom prst="roundRect">
            <a:avLst>
              <a:gd name="adj" fmla="val 20000"/>
            </a:avLst>
          </a:prstGeom>
          <a:solidFill>
            <a:srgbClr val="E1E1EA"/>
          </a:solidFill>
          <a:ln w="7620">
            <a:solidFill>
              <a:srgbClr val="C7C7D0"/>
            </a:solidFill>
            <a:prstDash val="solid"/>
          </a:ln>
        </p:spPr>
      </p:sp>
      <p:sp>
        <p:nvSpPr>
          <p:cNvPr id="18" name="Text 16"/>
          <p:cNvSpPr/>
          <p:nvPr/>
        </p:nvSpPr>
        <p:spPr>
          <a:xfrm>
            <a:off x="7585234" y="5475684"/>
            <a:ext cx="182047" cy="333256"/>
          </a:xfrm>
          <a:prstGeom prst="rect">
            <a:avLst/>
          </a:prstGeom>
          <a:noFill/>
          <a:ln/>
        </p:spPr>
        <p:txBody>
          <a:bodyPr wrap="none" rtlCol="0" anchor="t"/>
          <a:lstStyle/>
          <a:p>
            <a:pPr marL="0" indent="0" algn="ctr">
              <a:lnSpc>
                <a:spcPts val="2624"/>
              </a:lnSpc>
              <a:buNone/>
            </a:pPr>
            <a:r>
              <a:rPr lang="en-US" sz="2624" dirty="0">
                <a:solidFill>
                  <a:srgbClr val="3C3939"/>
                </a:solidFill>
                <a:latin typeface="Raleway" pitchFamily="34" charset="0"/>
                <a:ea typeface="Raleway" pitchFamily="34" charset="-122"/>
                <a:cs typeface="Raleway" pitchFamily="34" charset="-120"/>
              </a:rPr>
              <a:t>4</a:t>
            </a:r>
            <a:endParaRPr lang="en-US" sz="2624" dirty="0"/>
          </a:p>
        </p:txBody>
      </p:sp>
      <p:sp>
        <p:nvSpPr>
          <p:cNvPr id="19" name="Text 17"/>
          <p:cNvSpPr/>
          <p:nvPr/>
        </p:nvSpPr>
        <p:spPr>
          <a:xfrm>
            <a:off x="8148399" y="5392341"/>
            <a:ext cx="2777490" cy="347186"/>
          </a:xfrm>
          <a:prstGeom prst="rect">
            <a:avLst/>
          </a:prstGeom>
          <a:noFill/>
          <a:ln/>
        </p:spPr>
        <p:txBody>
          <a:bodyPr wrap="none" rtlCol="0" anchor="t"/>
          <a:lstStyle/>
          <a:p>
            <a:pPr marL="0" indent="0">
              <a:lnSpc>
                <a:spcPts val="2734"/>
              </a:lnSpc>
              <a:buNone/>
            </a:pPr>
            <a:r>
              <a:rPr lang="en-US" sz="2187" dirty="0">
                <a:solidFill>
                  <a:srgbClr val="3C3939"/>
                </a:solidFill>
                <a:latin typeface="Raleway" pitchFamily="34" charset="0"/>
                <a:ea typeface="Raleway" pitchFamily="34" charset="-122"/>
                <a:cs typeface="Raleway" pitchFamily="34" charset="-120"/>
              </a:rPr>
              <a:t>Political Influence</a:t>
            </a:r>
            <a:endParaRPr lang="en-US" sz="2187" dirty="0"/>
          </a:p>
        </p:txBody>
      </p:sp>
      <p:sp>
        <p:nvSpPr>
          <p:cNvPr id="20" name="Text 18"/>
          <p:cNvSpPr/>
          <p:nvPr/>
        </p:nvSpPr>
        <p:spPr>
          <a:xfrm>
            <a:off x="8148399" y="5872758"/>
            <a:ext cx="4444008" cy="1666280"/>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Russia seeks to enhance its political influence in the Horn of Africa by balancing relationships with various states, diversifying its geopolitical relationships, and challenging the influence of other major powers.</a:t>
            </a:r>
            <a:endParaRPr lang="en-US" sz="1750" dirty="0"/>
          </a:p>
        </p:txBody>
      </p:sp>
    </p:spTree>
    <p:extLst>
      <p:ext uri="{BB962C8B-B14F-4D97-AF65-F5344CB8AC3E}">
        <p14:creationId xmlns:p14="http://schemas.microsoft.com/office/powerpoint/2010/main" val="3698956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75000"/>
            </a:srgbClr>
          </a:solidFill>
          <a:ln/>
        </p:spPr>
      </p:sp>
      <p:sp>
        <p:nvSpPr>
          <p:cNvPr id="4" name="Text 2"/>
          <p:cNvSpPr/>
          <p:nvPr/>
        </p:nvSpPr>
        <p:spPr>
          <a:xfrm>
            <a:off x="2037993" y="1938814"/>
            <a:ext cx="9348430" cy="694373"/>
          </a:xfrm>
          <a:prstGeom prst="rect">
            <a:avLst/>
          </a:prstGeom>
          <a:noFill/>
          <a:ln/>
        </p:spPr>
        <p:txBody>
          <a:bodyPr wrap="none" rtlCol="0" anchor="t"/>
          <a:lstStyle/>
          <a:p>
            <a:pPr marL="0" indent="0">
              <a:lnSpc>
                <a:spcPts val="5468"/>
              </a:lnSpc>
              <a:buNone/>
            </a:pPr>
            <a:r>
              <a:rPr lang="en-US" sz="4374" dirty="0">
                <a:solidFill>
                  <a:srgbClr val="1B1B27"/>
                </a:solidFill>
                <a:latin typeface="Raleway" pitchFamily="34" charset="0"/>
                <a:ea typeface="Raleway" pitchFamily="34" charset="-122"/>
                <a:cs typeface="Raleway" pitchFamily="34" charset="-120"/>
              </a:rPr>
              <a:t>Economic Ventures and Investments</a:t>
            </a:r>
            <a:endParaRPr lang="en-US" sz="4374" dirty="0"/>
          </a:p>
        </p:txBody>
      </p:sp>
      <p:sp>
        <p:nvSpPr>
          <p:cNvPr id="5" name="Text 3"/>
          <p:cNvSpPr/>
          <p:nvPr/>
        </p:nvSpPr>
        <p:spPr>
          <a:xfrm>
            <a:off x="2037993" y="3188613"/>
            <a:ext cx="2831902" cy="347186"/>
          </a:xfrm>
          <a:prstGeom prst="rect">
            <a:avLst/>
          </a:prstGeom>
          <a:noFill/>
          <a:ln/>
        </p:spPr>
        <p:txBody>
          <a:bodyPr wrap="none" rtlCol="0" anchor="t"/>
          <a:lstStyle/>
          <a:p>
            <a:pPr marL="0" indent="0">
              <a:lnSpc>
                <a:spcPts val="2734"/>
              </a:lnSpc>
              <a:buNone/>
            </a:pPr>
            <a:r>
              <a:rPr lang="en-US" sz="2187" dirty="0">
                <a:solidFill>
                  <a:srgbClr val="1B1B27"/>
                </a:solidFill>
                <a:latin typeface="Raleway" pitchFamily="34" charset="0"/>
                <a:ea typeface="Raleway" pitchFamily="34" charset="-122"/>
                <a:cs typeface="Raleway" pitchFamily="34" charset="-120"/>
              </a:rPr>
              <a:t>Infrastructure Projects</a:t>
            </a:r>
            <a:endParaRPr lang="en-US" sz="2187" dirty="0"/>
          </a:p>
        </p:txBody>
      </p:sp>
      <p:sp>
        <p:nvSpPr>
          <p:cNvPr id="6" name="Text 4"/>
          <p:cNvSpPr/>
          <p:nvPr/>
        </p:nvSpPr>
        <p:spPr>
          <a:xfrm>
            <a:off x="2037993" y="3757970"/>
            <a:ext cx="3156347" cy="2332792"/>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Russia has shown interest in infrastructure development projects in the Horn of Africa, such as road construction and energy projects, seeking to benefit from the region's economic growth.</a:t>
            </a:r>
            <a:endParaRPr lang="en-US" sz="1750" dirty="0"/>
          </a:p>
        </p:txBody>
      </p:sp>
      <p:sp>
        <p:nvSpPr>
          <p:cNvPr id="7" name="Text 5"/>
          <p:cNvSpPr/>
          <p:nvPr/>
        </p:nvSpPr>
        <p:spPr>
          <a:xfrm>
            <a:off x="5743932" y="3188613"/>
            <a:ext cx="2788206" cy="347186"/>
          </a:xfrm>
          <a:prstGeom prst="rect">
            <a:avLst/>
          </a:prstGeom>
          <a:noFill/>
          <a:ln/>
        </p:spPr>
        <p:txBody>
          <a:bodyPr wrap="none" rtlCol="0" anchor="t"/>
          <a:lstStyle/>
          <a:p>
            <a:pPr marL="0" indent="0">
              <a:lnSpc>
                <a:spcPts val="2734"/>
              </a:lnSpc>
              <a:buNone/>
            </a:pPr>
            <a:r>
              <a:rPr lang="en-US" sz="2187" dirty="0">
                <a:solidFill>
                  <a:srgbClr val="1B1B27"/>
                </a:solidFill>
                <a:latin typeface="Raleway" pitchFamily="34" charset="0"/>
                <a:ea typeface="Raleway" pitchFamily="34" charset="-122"/>
                <a:cs typeface="Raleway" pitchFamily="34" charset="-120"/>
              </a:rPr>
              <a:t>Trade and Investment</a:t>
            </a:r>
            <a:endParaRPr lang="en-US" sz="2187" dirty="0"/>
          </a:p>
        </p:txBody>
      </p:sp>
      <p:sp>
        <p:nvSpPr>
          <p:cNvPr id="8" name="Text 6"/>
          <p:cNvSpPr/>
          <p:nvPr/>
        </p:nvSpPr>
        <p:spPr>
          <a:xfrm>
            <a:off x="5743932" y="3757970"/>
            <a:ext cx="3156347" cy="2332792"/>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Russia has sought to increase trade and investment in the Horn of Africa, exploring opportunities in sectors like mining, agriculture, and energy, aiming to expand its economic footprint in the region.</a:t>
            </a:r>
            <a:endParaRPr lang="en-US" sz="1750" dirty="0"/>
          </a:p>
        </p:txBody>
      </p:sp>
      <p:sp>
        <p:nvSpPr>
          <p:cNvPr id="9" name="Text 7"/>
          <p:cNvSpPr/>
          <p:nvPr/>
        </p:nvSpPr>
        <p:spPr>
          <a:xfrm>
            <a:off x="9449872" y="3188613"/>
            <a:ext cx="2930128" cy="347186"/>
          </a:xfrm>
          <a:prstGeom prst="rect">
            <a:avLst/>
          </a:prstGeom>
          <a:noFill/>
          <a:ln/>
        </p:spPr>
        <p:txBody>
          <a:bodyPr wrap="none" rtlCol="0" anchor="t"/>
          <a:lstStyle/>
          <a:p>
            <a:pPr marL="0" indent="0">
              <a:lnSpc>
                <a:spcPts val="2734"/>
              </a:lnSpc>
              <a:buNone/>
            </a:pPr>
            <a:r>
              <a:rPr lang="en-US" sz="2187" dirty="0">
                <a:solidFill>
                  <a:srgbClr val="1B1B27"/>
                </a:solidFill>
                <a:latin typeface="Raleway" pitchFamily="34" charset="0"/>
                <a:ea typeface="Raleway" pitchFamily="34" charset="-122"/>
                <a:cs typeface="Raleway" pitchFamily="34" charset="-120"/>
              </a:rPr>
              <a:t>Economic Cooperation</a:t>
            </a:r>
            <a:endParaRPr lang="en-US" sz="2187" dirty="0"/>
          </a:p>
        </p:txBody>
      </p:sp>
      <p:sp>
        <p:nvSpPr>
          <p:cNvPr id="10" name="Text 8"/>
          <p:cNvSpPr/>
          <p:nvPr/>
        </p:nvSpPr>
        <p:spPr>
          <a:xfrm>
            <a:off x="9449872" y="3757970"/>
            <a:ext cx="3156347" cy="2332792"/>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Russia has engaged in economic cooperation with countries in the Horn of Africa, fostering partnerships and promoting joint ventures, hoping to secure access to resources and markets.</a:t>
            </a:r>
            <a:endParaRPr lang="en-US" sz="1750" dirty="0"/>
          </a:p>
        </p:txBody>
      </p:sp>
    </p:spTree>
    <p:extLst>
      <p:ext uri="{BB962C8B-B14F-4D97-AF65-F5344CB8AC3E}">
        <p14:creationId xmlns:p14="http://schemas.microsoft.com/office/powerpoint/2010/main" val="1561946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75000"/>
            </a:srgbClr>
          </a:solidFill>
          <a:ln/>
        </p:spPr>
      </p:sp>
      <p:sp>
        <p:nvSpPr>
          <p:cNvPr id="4" name="Text 2"/>
          <p:cNvSpPr/>
          <p:nvPr/>
        </p:nvSpPr>
        <p:spPr>
          <a:xfrm>
            <a:off x="2037993" y="1917978"/>
            <a:ext cx="10554414" cy="1388745"/>
          </a:xfrm>
          <a:prstGeom prst="rect">
            <a:avLst/>
          </a:prstGeom>
          <a:noFill/>
          <a:ln/>
        </p:spPr>
        <p:txBody>
          <a:bodyPr wrap="square" rtlCol="0" anchor="t"/>
          <a:lstStyle/>
          <a:p>
            <a:pPr marL="0" indent="0">
              <a:lnSpc>
                <a:spcPts val="5468"/>
              </a:lnSpc>
              <a:buNone/>
            </a:pPr>
            <a:r>
              <a:rPr lang="en-US" sz="4374" dirty="0">
                <a:solidFill>
                  <a:srgbClr val="1B1B27"/>
                </a:solidFill>
                <a:latin typeface="Raleway" pitchFamily="34" charset="0"/>
                <a:ea typeface="Raleway" pitchFamily="34" charset="-122"/>
                <a:cs typeface="Raleway" pitchFamily="34" charset="-120"/>
              </a:rPr>
              <a:t>Geopolitical Tensions and Energy Dependency</a:t>
            </a:r>
            <a:endParaRPr lang="en-US" sz="4374" dirty="0"/>
          </a:p>
        </p:txBody>
      </p:sp>
      <p:sp>
        <p:nvSpPr>
          <p:cNvPr id="5" name="Text 3"/>
          <p:cNvSpPr/>
          <p:nvPr/>
        </p:nvSpPr>
        <p:spPr>
          <a:xfrm>
            <a:off x="2037993" y="3862149"/>
            <a:ext cx="3156347" cy="694373"/>
          </a:xfrm>
          <a:prstGeom prst="rect">
            <a:avLst/>
          </a:prstGeom>
          <a:noFill/>
          <a:ln/>
        </p:spPr>
        <p:txBody>
          <a:bodyPr wrap="square" rtlCol="0" anchor="t"/>
          <a:lstStyle/>
          <a:p>
            <a:pPr marL="0" indent="0">
              <a:lnSpc>
                <a:spcPts val="2734"/>
              </a:lnSpc>
              <a:buNone/>
            </a:pPr>
            <a:r>
              <a:rPr lang="en-US" sz="2187" dirty="0">
                <a:solidFill>
                  <a:srgbClr val="1B1B27"/>
                </a:solidFill>
                <a:latin typeface="Raleway" pitchFamily="34" charset="0"/>
                <a:ea typeface="Raleway" pitchFamily="34" charset="-122"/>
                <a:cs typeface="Raleway" pitchFamily="34" charset="-120"/>
              </a:rPr>
              <a:t>Energy Security Concerns</a:t>
            </a:r>
            <a:endParaRPr lang="en-US" sz="2187" dirty="0"/>
          </a:p>
        </p:txBody>
      </p:sp>
      <p:sp>
        <p:nvSpPr>
          <p:cNvPr id="6" name="Text 4"/>
          <p:cNvSpPr/>
          <p:nvPr/>
        </p:nvSpPr>
        <p:spPr>
          <a:xfrm>
            <a:off x="2037993" y="4778692"/>
            <a:ext cx="3156347" cy="1333024"/>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Europe's heavy reliance on Russian natural gas raises fears of Russia using energy as a geopolitical tool.</a:t>
            </a:r>
            <a:endParaRPr lang="en-US" sz="1750" dirty="0"/>
          </a:p>
        </p:txBody>
      </p:sp>
      <p:sp>
        <p:nvSpPr>
          <p:cNvPr id="7" name="Text 5"/>
          <p:cNvSpPr/>
          <p:nvPr/>
        </p:nvSpPr>
        <p:spPr>
          <a:xfrm>
            <a:off x="5743932" y="3862149"/>
            <a:ext cx="2777490" cy="347186"/>
          </a:xfrm>
          <a:prstGeom prst="rect">
            <a:avLst/>
          </a:prstGeom>
          <a:noFill/>
          <a:ln/>
        </p:spPr>
        <p:txBody>
          <a:bodyPr wrap="none" rtlCol="0" anchor="t"/>
          <a:lstStyle/>
          <a:p>
            <a:pPr marL="0" indent="0">
              <a:lnSpc>
                <a:spcPts val="2734"/>
              </a:lnSpc>
              <a:buNone/>
            </a:pPr>
            <a:r>
              <a:rPr lang="en-US" sz="2187" dirty="0">
                <a:solidFill>
                  <a:srgbClr val="1B1B27"/>
                </a:solidFill>
                <a:latin typeface="Raleway" pitchFamily="34" charset="0"/>
                <a:ea typeface="Raleway" pitchFamily="34" charset="-122"/>
                <a:cs typeface="Raleway" pitchFamily="34" charset="-120"/>
              </a:rPr>
              <a:t>Germany's Dilemma</a:t>
            </a:r>
            <a:endParaRPr lang="en-US" sz="2187" dirty="0"/>
          </a:p>
        </p:txBody>
      </p:sp>
      <p:sp>
        <p:nvSpPr>
          <p:cNvPr id="8" name="Text 6"/>
          <p:cNvSpPr/>
          <p:nvPr/>
        </p:nvSpPr>
        <p:spPr>
          <a:xfrm>
            <a:off x="5743932" y="4431506"/>
            <a:ext cx="3156347" cy="1333024"/>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Germany's economic ties with Russia conflict with its energy security concerns, creating a complex balancing act.</a:t>
            </a:r>
            <a:endParaRPr lang="en-US" sz="1750" dirty="0"/>
          </a:p>
        </p:txBody>
      </p:sp>
      <p:sp>
        <p:nvSpPr>
          <p:cNvPr id="9" name="Text 7"/>
          <p:cNvSpPr/>
          <p:nvPr/>
        </p:nvSpPr>
        <p:spPr>
          <a:xfrm>
            <a:off x="9449872" y="3862149"/>
            <a:ext cx="2777490" cy="347186"/>
          </a:xfrm>
          <a:prstGeom prst="rect">
            <a:avLst/>
          </a:prstGeom>
          <a:noFill/>
          <a:ln/>
        </p:spPr>
        <p:txBody>
          <a:bodyPr wrap="none" rtlCol="0" anchor="t"/>
          <a:lstStyle/>
          <a:p>
            <a:pPr marL="0" indent="0">
              <a:lnSpc>
                <a:spcPts val="2734"/>
              </a:lnSpc>
              <a:buNone/>
            </a:pPr>
            <a:r>
              <a:rPr lang="en-US" sz="2187" dirty="0">
                <a:solidFill>
                  <a:srgbClr val="1B1B27"/>
                </a:solidFill>
                <a:latin typeface="Raleway" pitchFamily="34" charset="0"/>
                <a:ea typeface="Raleway" pitchFamily="34" charset="-122"/>
                <a:cs typeface="Raleway" pitchFamily="34" charset="-120"/>
              </a:rPr>
              <a:t>Navigating Alliances</a:t>
            </a:r>
            <a:endParaRPr lang="en-US" sz="2187" dirty="0"/>
          </a:p>
        </p:txBody>
      </p:sp>
      <p:sp>
        <p:nvSpPr>
          <p:cNvPr id="10" name="Text 8"/>
          <p:cNvSpPr/>
          <p:nvPr/>
        </p:nvSpPr>
        <p:spPr>
          <a:xfrm>
            <a:off x="9449872" y="4431506"/>
            <a:ext cx="3156347" cy="1333024"/>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Russia's relationships with Asian, Middle Eastern, and Horn of Africa states could fortify its resurgence.</a:t>
            </a:r>
            <a:endParaRPr lang="en-US" sz="175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75000"/>
            </a:srgbClr>
          </a:solidFill>
          <a:ln/>
        </p:spPr>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oundRect">
            <a:avLst>
              <a:gd name="adj" fmla="val 2430"/>
            </a:avLst>
          </a:prstGeom>
          <a:solidFill>
            <a:srgbClr val="FFFFFF">
              <a:alpha val="85000"/>
            </a:srgbClr>
          </a:solidFill>
          <a:ln/>
        </p:spPr>
      </p:sp>
      <p:sp>
        <p:nvSpPr>
          <p:cNvPr id="6" name="Text 3"/>
          <p:cNvSpPr/>
          <p:nvPr/>
        </p:nvSpPr>
        <p:spPr>
          <a:xfrm>
            <a:off x="2037993" y="1472327"/>
            <a:ext cx="6735723" cy="694373"/>
          </a:xfrm>
          <a:prstGeom prst="rect">
            <a:avLst/>
          </a:prstGeom>
          <a:noFill/>
          <a:ln/>
        </p:spPr>
        <p:txBody>
          <a:bodyPr wrap="none" rtlCol="0" anchor="t"/>
          <a:lstStyle/>
          <a:p>
            <a:pPr marL="0" indent="0">
              <a:lnSpc>
                <a:spcPts val="5468"/>
              </a:lnSpc>
              <a:buNone/>
            </a:pPr>
            <a:r>
              <a:rPr lang="en-US" sz="4374" dirty="0">
                <a:solidFill>
                  <a:srgbClr val="1B1B27"/>
                </a:solidFill>
                <a:latin typeface="Raleway" pitchFamily="34" charset="0"/>
                <a:ea typeface="Raleway" pitchFamily="34" charset="-122"/>
                <a:cs typeface="Raleway" pitchFamily="34" charset="-120"/>
              </a:rPr>
              <a:t>Potential for Military Bases</a:t>
            </a:r>
            <a:endParaRPr lang="en-US" sz="4374" dirty="0"/>
          </a:p>
        </p:txBody>
      </p:sp>
      <p:pic>
        <p:nvPicPr>
          <p:cNvPr id="7" name="Image 1" descr="preencoded.png"/>
          <p:cNvPicPr>
            <a:picLocks noChangeAspect="1"/>
          </p:cNvPicPr>
          <p:nvPr/>
        </p:nvPicPr>
        <p:blipFill>
          <a:blip r:embed="rId4"/>
          <a:stretch>
            <a:fillRect/>
          </a:stretch>
        </p:blipFill>
        <p:spPr>
          <a:xfrm>
            <a:off x="2037993" y="2499955"/>
            <a:ext cx="3518059" cy="888682"/>
          </a:xfrm>
          <a:prstGeom prst="rect">
            <a:avLst/>
          </a:prstGeom>
        </p:spPr>
      </p:pic>
      <p:sp>
        <p:nvSpPr>
          <p:cNvPr id="8" name="Text 4"/>
          <p:cNvSpPr/>
          <p:nvPr/>
        </p:nvSpPr>
        <p:spPr>
          <a:xfrm>
            <a:off x="2260163" y="3721894"/>
            <a:ext cx="2777490" cy="347186"/>
          </a:xfrm>
          <a:prstGeom prst="rect">
            <a:avLst/>
          </a:prstGeom>
          <a:noFill/>
          <a:ln/>
        </p:spPr>
        <p:txBody>
          <a:bodyPr wrap="none" rtlCol="0" anchor="t"/>
          <a:lstStyle/>
          <a:p>
            <a:pPr marL="0" indent="0" algn="l">
              <a:lnSpc>
                <a:spcPts val="2734"/>
              </a:lnSpc>
              <a:buNone/>
            </a:pPr>
            <a:r>
              <a:rPr lang="en-US" sz="2187" dirty="0">
                <a:solidFill>
                  <a:srgbClr val="3C3939"/>
                </a:solidFill>
                <a:latin typeface="Raleway" pitchFamily="34" charset="0"/>
                <a:ea typeface="Raleway" pitchFamily="34" charset="-122"/>
                <a:cs typeface="Raleway" pitchFamily="34" charset="-120"/>
              </a:rPr>
              <a:t>Strategic Advantages</a:t>
            </a:r>
            <a:endParaRPr lang="en-US" sz="2187" dirty="0"/>
          </a:p>
        </p:txBody>
      </p:sp>
      <p:sp>
        <p:nvSpPr>
          <p:cNvPr id="9" name="Text 5"/>
          <p:cNvSpPr/>
          <p:nvPr/>
        </p:nvSpPr>
        <p:spPr>
          <a:xfrm>
            <a:off x="2260163" y="4202311"/>
            <a:ext cx="3073718" cy="1999536"/>
          </a:xfrm>
          <a:prstGeom prst="rect">
            <a:avLst/>
          </a:prstGeom>
          <a:noFill/>
          <a:ln/>
        </p:spPr>
        <p:txBody>
          <a:bodyPr wrap="square" rtlCol="0" anchor="t"/>
          <a:lstStyle/>
          <a:p>
            <a:pPr marL="0" indent="0" algn="l">
              <a:lnSpc>
                <a:spcPts val="2624"/>
              </a:lnSpc>
              <a:buNone/>
            </a:pPr>
            <a:r>
              <a:rPr lang="en-US" sz="1750" dirty="0">
                <a:solidFill>
                  <a:srgbClr val="3C3939"/>
                </a:solidFill>
                <a:latin typeface="Roboto" pitchFamily="34" charset="0"/>
                <a:ea typeface="Roboto" pitchFamily="34" charset="-122"/>
                <a:cs typeface="Roboto" pitchFamily="34" charset="-120"/>
              </a:rPr>
              <a:t>Military bases provide Russia with strategic advantages, allowing it to project power, monitor regional developments, and contribute to its global military posture.</a:t>
            </a:r>
            <a:endParaRPr lang="en-US" sz="1750" dirty="0"/>
          </a:p>
        </p:txBody>
      </p:sp>
      <p:pic>
        <p:nvPicPr>
          <p:cNvPr id="10" name="Image 2" descr="preencoded.png"/>
          <p:cNvPicPr>
            <a:picLocks noChangeAspect="1"/>
          </p:cNvPicPr>
          <p:nvPr/>
        </p:nvPicPr>
        <p:blipFill>
          <a:blip r:embed="rId5"/>
          <a:stretch>
            <a:fillRect/>
          </a:stretch>
        </p:blipFill>
        <p:spPr>
          <a:xfrm>
            <a:off x="5556052" y="2499955"/>
            <a:ext cx="3518178" cy="888682"/>
          </a:xfrm>
          <a:prstGeom prst="rect">
            <a:avLst/>
          </a:prstGeom>
        </p:spPr>
      </p:pic>
      <p:sp>
        <p:nvSpPr>
          <p:cNvPr id="11" name="Text 6"/>
          <p:cNvSpPr/>
          <p:nvPr/>
        </p:nvSpPr>
        <p:spPr>
          <a:xfrm>
            <a:off x="5778222" y="3721894"/>
            <a:ext cx="3001447" cy="347186"/>
          </a:xfrm>
          <a:prstGeom prst="rect">
            <a:avLst/>
          </a:prstGeom>
          <a:noFill/>
          <a:ln/>
        </p:spPr>
        <p:txBody>
          <a:bodyPr wrap="none" rtlCol="0" anchor="t"/>
          <a:lstStyle/>
          <a:p>
            <a:pPr marL="0" indent="0" algn="l">
              <a:lnSpc>
                <a:spcPts val="2734"/>
              </a:lnSpc>
              <a:buNone/>
            </a:pPr>
            <a:r>
              <a:rPr lang="en-US" sz="2187" dirty="0">
                <a:solidFill>
                  <a:srgbClr val="3C3939"/>
                </a:solidFill>
                <a:latin typeface="Raleway" pitchFamily="34" charset="0"/>
                <a:ea typeface="Raleway" pitchFamily="34" charset="-122"/>
                <a:cs typeface="Raleway" pitchFamily="34" charset="-120"/>
              </a:rPr>
              <a:t>Discussions with Eritrea</a:t>
            </a:r>
            <a:endParaRPr lang="en-US" sz="2187" dirty="0"/>
          </a:p>
        </p:txBody>
      </p:sp>
      <p:sp>
        <p:nvSpPr>
          <p:cNvPr id="12" name="Text 7"/>
          <p:cNvSpPr/>
          <p:nvPr/>
        </p:nvSpPr>
        <p:spPr>
          <a:xfrm>
            <a:off x="5778222" y="4202311"/>
            <a:ext cx="3073837" cy="2332792"/>
          </a:xfrm>
          <a:prstGeom prst="rect">
            <a:avLst/>
          </a:prstGeom>
          <a:noFill/>
          <a:ln/>
        </p:spPr>
        <p:txBody>
          <a:bodyPr wrap="square" rtlCol="0" anchor="t"/>
          <a:lstStyle/>
          <a:p>
            <a:pPr marL="0" indent="0" algn="l">
              <a:lnSpc>
                <a:spcPts val="2624"/>
              </a:lnSpc>
              <a:buNone/>
            </a:pPr>
            <a:r>
              <a:rPr lang="en-US" sz="1750" dirty="0">
                <a:solidFill>
                  <a:srgbClr val="3C3939"/>
                </a:solidFill>
                <a:latin typeface="Roboto" pitchFamily="34" charset="0"/>
                <a:ea typeface="Roboto" pitchFamily="34" charset="-122"/>
                <a:cs typeface="Roboto" pitchFamily="34" charset="-120"/>
              </a:rPr>
              <a:t>Russia has explored the possibility of establishing military bases in the Horn of Africa, including discussions with countries like Eritrea, indicating its long-term ambitions in the region.</a:t>
            </a:r>
            <a:endParaRPr lang="en-US" sz="1750" dirty="0"/>
          </a:p>
        </p:txBody>
      </p:sp>
      <p:pic>
        <p:nvPicPr>
          <p:cNvPr id="13" name="Image 3" descr="preencoded.png"/>
          <p:cNvPicPr>
            <a:picLocks noChangeAspect="1"/>
          </p:cNvPicPr>
          <p:nvPr/>
        </p:nvPicPr>
        <p:blipFill>
          <a:blip r:embed="rId6"/>
          <a:stretch>
            <a:fillRect/>
          </a:stretch>
        </p:blipFill>
        <p:spPr>
          <a:xfrm>
            <a:off x="9074229" y="2499955"/>
            <a:ext cx="3518178" cy="888682"/>
          </a:xfrm>
          <a:prstGeom prst="rect">
            <a:avLst/>
          </a:prstGeom>
        </p:spPr>
      </p:pic>
      <p:sp>
        <p:nvSpPr>
          <p:cNvPr id="14" name="Text 8"/>
          <p:cNvSpPr/>
          <p:nvPr/>
        </p:nvSpPr>
        <p:spPr>
          <a:xfrm>
            <a:off x="9296400" y="3721894"/>
            <a:ext cx="2777490" cy="347186"/>
          </a:xfrm>
          <a:prstGeom prst="rect">
            <a:avLst/>
          </a:prstGeom>
          <a:noFill/>
          <a:ln/>
        </p:spPr>
        <p:txBody>
          <a:bodyPr wrap="none" rtlCol="0" anchor="t"/>
          <a:lstStyle/>
          <a:p>
            <a:pPr marL="0" indent="0" algn="l">
              <a:lnSpc>
                <a:spcPts val="2734"/>
              </a:lnSpc>
              <a:buNone/>
            </a:pPr>
            <a:r>
              <a:rPr lang="en-US" sz="2187" dirty="0">
                <a:solidFill>
                  <a:srgbClr val="3C3939"/>
                </a:solidFill>
                <a:latin typeface="Raleway" pitchFamily="34" charset="0"/>
                <a:ea typeface="Raleway" pitchFamily="34" charset="-122"/>
                <a:cs typeface="Raleway" pitchFamily="34" charset="-120"/>
              </a:rPr>
              <a:t>Regional Security</a:t>
            </a:r>
            <a:endParaRPr lang="en-US" sz="2187" dirty="0"/>
          </a:p>
        </p:txBody>
      </p:sp>
      <p:sp>
        <p:nvSpPr>
          <p:cNvPr id="15" name="Text 9"/>
          <p:cNvSpPr/>
          <p:nvPr/>
        </p:nvSpPr>
        <p:spPr>
          <a:xfrm>
            <a:off x="9296400" y="4202311"/>
            <a:ext cx="3073837" cy="2332792"/>
          </a:xfrm>
          <a:prstGeom prst="rect">
            <a:avLst/>
          </a:prstGeom>
          <a:noFill/>
          <a:ln/>
        </p:spPr>
        <p:txBody>
          <a:bodyPr wrap="square" rtlCol="0" anchor="t"/>
          <a:lstStyle/>
          <a:p>
            <a:pPr marL="0" indent="0" algn="l">
              <a:lnSpc>
                <a:spcPts val="2624"/>
              </a:lnSpc>
              <a:buNone/>
            </a:pPr>
            <a:r>
              <a:rPr lang="en-US" sz="1750" dirty="0">
                <a:solidFill>
                  <a:srgbClr val="3C3939"/>
                </a:solidFill>
                <a:latin typeface="Roboto" pitchFamily="34" charset="0"/>
                <a:ea typeface="Roboto" pitchFamily="34" charset="-122"/>
                <a:cs typeface="Roboto" pitchFamily="34" charset="-120"/>
              </a:rPr>
              <a:t>Establishing military bases could enable Russia to play a more active role in regional security, potentially enhancing its influence and contributing to its broader geopolitical strategy.</a:t>
            </a:r>
            <a:endParaRPr lang="en-US" sz="1750" dirty="0"/>
          </a:p>
        </p:txBody>
      </p:sp>
    </p:spTree>
    <p:extLst>
      <p:ext uri="{BB962C8B-B14F-4D97-AF65-F5344CB8AC3E}">
        <p14:creationId xmlns:p14="http://schemas.microsoft.com/office/powerpoint/2010/main" val="27341170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30314"/>
          </a:xfrm>
          <a:prstGeom prst="rect">
            <a:avLst/>
          </a:prstGeom>
          <a:solidFill>
            <a:srgbClr val="FFFFFF">
              <a:alpha val="75000"/>
            </a:srgbClr>
          </a:solidFill>
          <a:ln/>
        </p:spPr>
      </p:sp>
      <p:sp>
        <p:nvSpPr>
          <p:cNvPr id="4" name="Text 2"/>
          <p:cNvSpPr/>
          <p:nvPr/>
        </p:nvSpPr>
        <p:spPr>
          <a:xfrm>
            <a:off x="2208252" y="591264"/>
            <a:ext cx="6389251" cy="671870"/>
          </a:xfrm>
          <a:prstGeom prst="rect">
            <a:avLst/>
          </a:prstGeom>
          <a:noFill/>
          <a:ln/>
        </p:spPr>
        <p:txBody>
          <a:bodyPr wrap="none" rtlCol="0" anchor="t"/>
          <a:lstStyle/>
          <a:p>
            <a:pPr marL="0" indent="0">
              <a:lnSpc>
                <a:spcPts val="5291"/>
              </a:lnSpc>
              <a:buNone/>
            </a:pPr>
            <a:r>
              <a:rPr lang="en-US" sz="4233" dirty="0">
                <a:solidFill>
                  <a:srgbClr val="1B1B27"/>
                </a:solidFill>
                <a:latin typeface="Raleway" pitchFamily="34" charset="0"/>
                <a:ea typeface="Raleway" pitchFamily="34" charset="-122"/>
                <a:cs typeface="Raleway" pitchFamily="34" charset="-120"/>
              </a:rPr>
              <a:t>Challenges and Concerns</a:t>
            </a:r>
            <a:endParaRPr lang="en-US" sz="4233" dirty="0"/>
          </a:p>
        </p:txBody>
      </p:sp>
      <p:sp>
        <p:nvSpPr>
          <p:cNvPr id="5" name="Shape 3"/>
          <p:cNvSpPr/>
          <p:nvPr/>
        </p:nvSpPr>
        <p:spPr>
          <a:xfrm>
            <a:off x="2208252" y="1693188"/>
            <a:ext cx="10213896" cy="5945862"/>
          </a:xfrm>
          <a:prstGeom prst="roundRect">
            <a:avLst>
              <a:gd name="adj" fmla="val 1627"/>
            </a:avLst>
          </a:prstGeom>
          <a:noFill/>
          <a:ln w="7620">
            <a:solidFill>
              <a:srgbClr val="000000">
                <a:alpha val="8000"/>
              </a:srgbClr>
            </a:solidFill>
            <a:prstDash val="solid"/>
          </a:ln>
        </p:spPr>
      </p:sp>
      <p:sp>
        <p:nvSpPr>
          <p:cNvPr id="6" name="Shape 4"/>
          <p:cNvSpPr/>
          <p:nvPr/>
        </p:nvSpPr>
        <p:spPr>
          <a:xfrm>
            <a:off x="2215872" y="1700808"/>
            <a:ext cx="10198656" cy="1563291"/>
          </a:xfrm>
          <a:prstGeom prst="rect">
            <a:avLst/>
          </a:prstGeom>
          <a:solidFill>
            <a:srgbClr val="FFFFFF">
              <a:alpha val="4000"/>
            </a:srgbClr>
          </a:solidFill>
          <a:ln/>
        </p:spPr>
      </p:sp>
      <p:sp>
        <p:nvSpPr>
          <p:cNvPr id="7" name="Text 5"/>
          <p:cNvSpPr/>
          <p:nvPr/>
        </p:nvSpPr>
        <p:spPr>
          <a:xfrm>
            <a:off x="2430899" y="1837373"/>
            <a:ext cx="4665464" cy="322540"/>
          </a:xfrm>
          <a:prstGeom prst="rect">
            <a:avLst/>
          </a:prstGeom>
          <a:noFill/>
          <a:ln/>
        </p:spPr>
        <p:txBody>
          <a:bodyPr wrap="none" rtlCol="0" anchor="t"/>
          <a:lstStyle/>
          <a:p>
            <a:pPr marL="0" indent="0">
              <a:lnSpc>
                <a:spcPts val="2540"/>
              </a:lnSpc>
              <a:buNone/>
            </a:pPr>
            <a:r>
              <a:rPr lang="en-US" sz="1693" dirty="0">
                <a:solidFill>
                  <a:srgbClr val="3C3939"/>
                </a:solidFill>
                <a:latin typeface="Roboto" pitchFamily="34" charset="0"/>
                <a:ea typeface="Roboto" pitchFamily="34" charset="-122"/>
                <a:cs typeface="Roboto" pitchFamily="34" charset="-120"/>
              </a:rPr>
              <a:t>Competition from other powers</a:t>
            </a:r>
            <a:endParaRPr lang="en-US" sz="1693" dirty="0"/>
          </a:p>
        </p:txBody>
      </p:sp>
      <p:sp>
        <p:nvSpPr>
          <p:cNvPr id="8" name="Text 6"/>
          <p:cNvSpPr/>
          <p:nvPr/>
        </p:nvSpPr>
        <p:spPr>
          <a:xfrm>
            <a:off x="7534037" y="1837373"/>
            <a:ext cx="4665464" cy="1290161"/>
          </a:xfrm>
          <a:prstGeom prst="rect">
            <a:avLst/>
          </a:prstGeom>
          <a:noFill/>
          <a:ln/>
        </p:spPr>
        <p:txBody>
          <a:bodyPr wrap="square" rtlCol="0" anchor="t"/>
          <a:lstStyle/>
          <a:p>
            <a:pPr marL="0" indent="0">
              <a:lnSpc>
                <a:spcPts val="2540"/>
              </a:lnSpc>
              <a:buNone/>
            </a:pPr>
            <a:r>
              <a:rPr lang="en-US" sz="1693" dirty="0">
                <a:solidFill>
                  <a:srgbClr val="3C3939"/>
                </a:solidFill>
                <a:latin typeface="Roboto" pitchFamily="34" charset="0"/>
                <a:ea typeface="Roboto" pitchFamily="34" charset="-122"/>
                <a:cs typeface="Roboto" pitchFamily="34" charset="-120"/>
              </a:rPr>
              <a:t>Russia faces competition from other global powers, such as the United States, China, and the European Union, for influence and resources in the Horn of Africa.</a:t>
            </a:r>
            <a:endParaRPr lang="en-US" sz="1693" dirty="0"/>
          </a:p>
        </p:txBody>
      </p:sp>
      <p:sp>
        <p:nvSpPr>
          <p:cNvPr id="9" name="Shape 7"/>
          <p:cNvSpPr/>
          <p:nvPr/>
        </p:nvSpPr>
        <p:spPr>
          <a:xfrm>
            <a:off x="2215872" y="3264098"/>
            <a:ext cx="10198656" cy="1240750"/>
          </a:xfrm>
          <a:prstGeom prst="rect">
            <a:avLst/>
          </a:prstGeom>
          <a:solidFill>
            <a:srgbClr val="000000">
              <a:alpha val="4000"/>
            </a:srgbClr>
          </a:solidFill>
          <a:ln/>
        </p:spPr>
      </p:sp>
      <p:sp>
        <p:nvSpPr>
          <p:cNvPr id="10" name="Text 8"/>
          <p:cNvSpPr/>
          <p:nvPr/>
        </p:nvSpPr>
        <p:spPr>
          <a:xfrm>
            <a:off x="2430899" y="3400663"/>
            <a:ext cx="4665464" cy="322540"/>
          </a:xfrm>
          <a:prstGeom prst="rect">
            <a:avLst/>
          </a:prstGeom>
          <a:noFill/>
          <a:ln/>
        </p:spPr>
        <p:txBody>
          <a:bodyPr wrap="none" rtlCol="0" anchor="t"/>
          <a:lstStyle/>
          <a:p>
            <a:pPr marL="0" indent="0">
              <a:lnSpc>
                <a:spcPts val="2540"/>
              </a:lnSpc>
              <a:buNone/>
            </a:pPr>
            <a:r>
              <a:rPr lang="en-US" sz="1693" dirty="0">
                <a:solidFill>
                  <a:srgbClr val="3C3939"/>
                </a:solidFill>
                <a:latin typeface="Roboto" pitchFamily="34" charset="0"/>
                <a:ea typeface="Roboto" pitchFamily="34" charset="-122"/>
                <a:cs typeface="Roboto" pitchFamily="34" charset="-120"/>
              </a:rPr>
              <a:t>Internal instability and conflicts</a:t>
            </a:r>
            <a:endParaRPr lang="en-US" sz="1693" dirty="0"/>
          </a:p>
        </p:txBody>
      </p:sp>
      <p:sp>
        <p:nvSpPr>
          <p:cNvPr id="11" name="Text 9"/>
          <p:cNvSpPr/>
          <p:nvPr/>
        </p:nvSpPr>
        <p:spPr>
          <a:xfrm>
            <a:off x="7534037" y="3400663"/>
            <a:ext cx="4665464" cy="967621"/>
          </a:xfrm>
          <a:prstGeom prst="rect">
            <a:avLst/>
          </a:prstGeom>
          <a:noFill/>
          <a:ln/>
        </p:spPr>
        <p:txBody>
          <a:bodyPr wrap="square" rtlCol="0" anchor="t"/>
          <a:lstStyle/>
          <a:p>
            <a:pPr marL="0" indent="0">
              <a:lnSpc>
                <a:spcPts val="2540"/>
              </a:lnSpc>
              <a:buNone/>
            </a:pPr>
            <a:r>
              <a:rPr lang="en-US" sz="1693" dirty="0">
                <a:solidFill>
                  <a:srgbClr val="3C3939"/>
                </a:solidFill>
                <a:latin typeface="Roboto" pitchFamily="34" charset="0"/>
                <a:ea typeface="Roboto" pitchFamily="34" charset="-122"/>
                <a:cs typeface="Roboto" pitchFamily="34" charset="-120"/>
              </a:rPr>
              <a:t>The Horn of Africa is prone to internal instability and conflicts, posing risks to Russia's investments and security interests in the region.</a:t>
            </a:r>
            <a:endParaRPr lang="en-US" sz="1693" dirty="0"/>
          </a:p>
        </p:txBody>
      </p:sp>
      <p:sp>
        <p:nvSpPr>
          <p:cNvPr id="12" name="Shape 10"/>
          <p:cNvSpPr/>
          <p:nvPr/>
        </p:nvSpPr>
        <p:spPr>
          <a:xfrm>
            <a:off x="2215872" y="4504849"/>
            <a:ext cx="10198656" cy="1563291"/>
          </a:xfrm>
          <a:prstGeom prst="rect">
            <a:avLst/>
          </a:prstGeom>
          <a:solidFill>
            <a:srgbClr val="FFFFFF">
              <a:alpha val="4000"/>
            </a:srgbClr>
          </a:solidFill>
          <a:ln/>
        </p:spPr>
      </p:sp>
      <p:sp>
        <p:nvSpPr>
          <p:cNvPr id="13" name="Text 11"/>
          <p:cNvSpPr/>
          <p:nvPr/>
        </p:nvSpPr>
        <p:spPr>
          <a:xfrm>
            <a:off x="2430899" y="4641413"/>
            <a:ext cx="4665464" cy="322540"/>
          </a:xfrm>
          <a:prstGeom prst="rect">
            <a:avLst/>
          </a:prstGeom>
          <a:noFill/>
          <a:ln/>
        </p:spPr>
        <p:txBody>
          <a:bodyPr wrap="none" rtlCol="0" anchor="t"/>
          <a:lstStyle/>
          <a:p>
            <a:pPr marL="0" indent="0">
              <a:lnSpc>
                <a:spcPts val="2540"/>
              </a:lnSpc>
              <a:buNone/>
            </a:pPr>
            <a:r>
              <a:rPr lang="en-US" sz="1693" dirty="0">
                <a:solidFill>
                  <a:srgbClr val="3C3939"/>
                </a:solidFill>
                <a:latin typeface="Roboto" pitchFamily="34" charset="0"/>
                <a:ea typeface="Roboto" pitchFamily="34" charset="-122"/>
                <a:cs typeface="Roboto" pitchFamily="34" charset="-120"/>
              </a:rPr>
              <a:t>Transparency and accountability</a:t>
            </a:r>
            <a:endParaRPr lang="en-US" sz="1693" dirty="0"/>
          </a:p>
        </p:txBody>
      </p:sp>
      <p:sp>
        <p:nvSpPr>
          <p:cNvPr id="14" name="Text 12"/>
          <p:cNvSpPr/>
          <p:nvPr/>
        </p:nvSpPr>
        <p:spPr>
          <a:xfrm>
            <a:off x="7534037" y="4641413"/>
            <a:ext cx="4665464" cy="1290161"/>
          </a:xfrm>
          <a:prstGeom prst="rect">
            <a:avLst/>
          </a:prstGeom>
          <a:noFill/>
          <a:ln/>
        </p:spPr>
        <p:txBody>
          <a:bodyPr wrap="square" rtlCol="0" anchor="t"/>
          <a:lstStyle/>
          <a:p>
            <a:pPr marL="0" indent="0">
              <a:lnSpc>
                <a:spcPts val="2540"/>
              </a:lnSpc>
              <a:buNone/>
            </a:pPr>
            <a:r>
              <a:rPr lang="en-US" sz="1693" dirty="0">
                <a:solidFill>
                  <a:srgbClr val="3C3939"/>
                </a:solidFill>
                <a:latin typeface="Roboto" pitchFamily="34" charset="0"/>
                <a:ea typeface="Roboto" pitchFamily="34" charset="-122"/>
                <a:cs typeface="Roboto" pitchFamily="34" charset="-120"/>
              </a:rPr>
              <a:t>Concerns have been raised about the transparency and accountability of Russia's activities in the Horn of Africa, particularly regarding arms sales and military engagements.</a:t>
            </a:r>
            <a:endParaRPr lang="en-US" sz="1693" dirty="0"/>
          </a:p>
        </p:txBody>
      </p:sp>
      <p:sp>
        <p:nvSpPr>
          <p:cNvPr id="15" name="Shape 13"/>
          <p:cNvSpPr/>
          <p:nvPr/>
        </p:nvSpPr>
        <p:spPr>
          <a:xfrm>
            <a:off x="2215872" y="6068139"/>
            <a:ext cx="10198656" cy="1563291"/>
          </a:xfrm>
          <a:prstGeom prst="rect">
            <a:avLst/>
          </a:prstGeom>
          <a:solidFill>
            <a:srgbClr val="000000">
              <a:alpha val="4000"/>
            </a:srgbClr>
          </a:solidFill>
          <a:ln/>
        </p:spPr>
      </p:sp>
      <p:sp>
        <p:nvSpPr>
          <p:cNvPr id="16" name="Text 14"/>
          <p:cNvSpPr/>
          <p:nvPr/>
        </p:nvSpPr>
        <p:spPr>
          <a:xfrm>
            <a:off x="2430899" y="6204704"/>
            <a:ext cx="4665464" cy="322540"/>
          </a:xfrm>
          <a:prstGeom prst="rect">
            <a:avLst/>
          </a:prstGeom>
          <a:noFill/>
          <a:ln/>
        </p:spPr>
        <p:txBody>
          <a:bodyPr wrap="none" rtlCol="0" anchor="t"/>
          <a:lstStyle/>
          <a:p>
            <a:pPr marL="0" indent="0">
              <a:lnSpc>
                <a:spcPts val="2540"/>
              </a:lnSpc>
              <a:buNone/>
            </a:pPr>
            <a:r>
              <a:rPr lang="en-US" sz="1693" dirty="0">
                <a:solidFill>
                  <a:srgbClr val="3C3939"/>
                </a:solidFill>
                <a:latin typeface="Roboto" pitchFamily="34" charset="0"/>
                <a:ea typeface="Roboto" pitchFamily="34" charset="-122"/>
                <a:cs typeface="Roboto" pitchFamily="34" charset="-120"/>
              </a:rPr>
              <a:t>Human rights issues</a:t>
            </a:r>
            <a:endParaRPr lang="en-US" sz="1693" dirty="0"/>
          </a:p>
        </p:txBody>
      </p:sp>
      <p:sp>
        <p:nvSpPr>
          <p:cNvPr id="17" name="Text 15"/>
          <p:cNvSpPr/>
          <p:nvPr/>
        </p:nvSpPr>
        <p:spPr>
          <a:xfrm>
            <a:off x="7534037" y="6204704"/>
            <a:ext cx="4665464" cy="1290161"/>
          </a:xfrm>
          <a:prstGeom prst="rect">
            <a:avLst/>
          </a:prstGeom>
          <a:noFill/>
          <a:ln/>
        </p:spPr>
        <p:txBody>
          <a:bodyPr wrap="square" rtlCol="0" anchor="t"/>
          <a:lstStyle/>
          <a:p>
            <a:pPr marL="0" indent="0">
              <a:lnSpc>
                <a:spcPts val="2540"/>
              </a:lnSpc>
              <a:buNone/>
            </a:pPr>
            <a:r>
              <a:rPr lang="en-US" sz="1693" dirty="0">
                <a:solidFill>
                  <a:srgbClr val="3C3939"/>
                </a:solidFill>
                <a:latin typeface="Roboto" pitchFamily="34" charset="0"/>
                <a:ea typeface="Roboto" pitchFamily="34" charset="-122"/>
                <a:cs typeface="Roboto" pitchFamily="34" charset="-120"/>
              </a:rPr>
              <a:t>Russia's partnerships with some governments in the Horn of Africa have been criticized for their human rights records, raising ethical concerns and potential reputational damage.</a:t>
            </a:r>
            <a:endParaRPr lang="en-US" sz="1693" dirty="0"/>
          </a:p>
        </p:txBody>
      </p:sp>
    </p:spTree>
    <p:extLst>
      <p:ext uri="{BB962C8B-B14F-4D97-AF65-F5344CB8AC3E}">
        <p14:creationId xmlns:p14="http://schemas.microsoft.com/office/powerpoint/2010/main" val="40284696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75000"/>
            </a:srgbClr>
          </a:solidFill>
          <a:ln/>
        </p:spPr>
      </p:sp>
      <p:sp>
        <p:nvSpPr>
          <p:cNvPr id="4" name="Text 2"/>
          <p:cNvSpPr/>
          <p:nvPr/>
        </p:nvSpPr>
        <p:spPr>
          <a:xfrm>
            <a:off x="2037993" y="1749981"/>
            <a:ext cx="8201977" cy="694373"/>
          </a:xfrm>
          <a:prstGeom prst="rect">
            <a:avLst/>
          </a:prstGeom>
          <a:noFill/>
          <a:ln/>
        </p:spPr>
        <p:txBody>
          <a:bodyPr wrap="none" rtlCol="0" anchor="t"/>
          <a:lstStyle/>
          <a:p>
            <a:pPr marL="0" indent="0">
              <a:lnSpc>
                <a:spcPts val="5468"/>
              </a:lnSpc>
              <a:buNone/>
            </a:pPr>
            <a:r>
              <a:rPr lang="en-US" sz="4374" dirty="0">
                <a:solidFill>
                  <a:srgbClr val="1B1B27"/>
                </a:solidFill>
                <a:latin typeface="Raleway" pitchFamily="34" charset="0"/>
                <a:ea typeface="Raleway" pitchFamily="34" charset="-122"/>
                <a:cs typeface="Raleway" pitchFamily="34" charset="-120"/>
              </a:rPr>
              <a:t>Consequences and Implications</a:t>
            </a:r>
            <a:endParaRPr lang="en-US" sz="4374" dirty="0"/>
          </a:p>
        </p:txBody>
      </p:sp>
      <p:pic>
        <p:nvPicPr>
          <p:cNvPr id="5" name="Image 0" descr="preencoded.png"/>
          <p:cNvPicPr>
            <a:picLocks noChangeAspect="1"/>
          </p:cNvPicPr>
          <p:nvPr/>
        </p:nvPicPr>
        <p:blipFill>
          <a:blip r:embed="rId3"/>
          <a:stretch>
            <a:fillRect/>
          </a:stretch>
        </p:blipFill>
        <p:spPr>
          <a:xfrm>
            <a:off x="2037993" y="2888694"/>
            <a:ext cx="555427" cy="555427"/>
          </a:xfrm>
          <a:prstGeom prst="rect">
            <a:avLst/>
          </a:prstGeom>
        </p:spPr>
      </p:pic>
      <p:sp>
        <p:nvSpPr>
          <p:cNvPr id="6" name="Text 3"/>
          <p:cNvSpPr/>
          <p:nvPr/>
        </p:nvSpPr>
        <p:spPr>
          <a:xfrm>
            <a:off x="2037993" y="3666292"/>
            <a:ext cx="3180636" cy="347186"/>
          </a:xfrm>
          <a:prstGeom prst="rect">
            <a:avLst/>
          </a:prstGeom>
          <a:noFill/>
          <a:ln/>
        </p:spPr>
        <p:txBody>
          <a:bodyPr wrap="none" rtlCol="0" anchor="t"/>
          <a:lstStyle/>
          <a:p>
            <a:pPr marL="0" indent="0" algn="l">
              <a:lnSpc>
                <a:spcPts val="2734"/>
              </a:lnSpc>
              <a:buNone/>
            </a:pPr>
            <a:r>
              <a:rPr lang="en-US" sz="2187" dirty="0">
                <a:solidFill>
                  <a:srgbClr val="3C3939"/>
                </a:solidFill>
                <a:latin typeface="Raleway" pitchFamily="34" charset="0"/>
                <a:ea typeface="Raleway" pitchFamily="34" charset="-122"/>
                <a:cs typeface="Raleway" pitchFamily="34" charset="-120"/>
              </a:rPr>
              <a:t>Shifting Power Dynamics</a:t>
            </a:r>
            <a:endParaRPr lang="en-US" sz="2187" dirty="0"/>
          </a:p>
        </p:txBody>
      </p:sp>
      <p:sp>
        <p:nvSpPr>
          <p:cNvPr id="7" name="Text 4"/>
          <p:cNvSpPr/>
          <p:nvPr/>
        </p:nvSpPr>
        <p:spPr>
          <a:xfrm>
            <a:off x="2037993" y="4146709"/>
            <a:ext cx="3295888" cy="1999536"/>
          </a:xfrm>
          <a:prstGeom prst="rect">
            <a:avLst/>
          </a:prstGeom>
          <a:noFill/>
          <a:ln/>
        </p:spPr>
        <p:txBody>
          <a:bodyPr wrap="square" rtlCol="0" anchor="t"/>
          <a:lstStyle/>
          <a:p>
            <a:pPr marL="0" indent="0" algn="l">
              <a:lnSpc>
                <a:spcPts val="2624"/>
              </a:lnSpc>
              <a:buNone/>
            </a:pPr>
            <a:r>
              <a:rPr lang="en-US" sz="1750" dirty="0">
                <a:solidFill>
                  <a:srgbClr val="3C3939"/>
                </a:solidFill>
                <a:latin typeface="Roboto" pitchFamily="34" charset="0"/>
                <a:ea typeface="Roboto" pitchFamily="34" charset="-122"/>
                <a:cs typeface="Roboto" pitchFamily="34" charset="-120"/>
              </a:rPr>
              <a:t>Russia's increasing involvement in the Horn of Africa is altering the geopolitical landscape of the region, leading to shifting alliances and competition among global powers.</a:t>
            </a:r>
            <a:endParaRPr lang="en-US" sz="1750" dirty="0"/>
          </a:p>
        </p:txBody>
      </p:sp>
      <p:pic>
        <p:nvPicPr>
          <p:cNvPr id="8" name="Image 1" descr="preencoded.png"/>
          <p:cNvPicPr>
            <a:picLocks noChangeAspect="1"/>
          </p:cNvPicPr>
          <p:nvPr/>
        </p:nvPicPr>
        <p:blipFill>
          <a:blip r:embed="rId4"/>
          <a:stretch>
            <a:fillRect/>
          </a:stretch>
        </p:blipFill>
        <p:spPr>
          <a:xfrm>
            <a:off x="5667137" y="2888694"/>
            <a:ext cx="555427" cy="555427"/>
          </a:xfrm>
          <a:prstGeom prst="rect">
            <a:avLst/>
          </a:prstGeom>
        </p:spPr>
      </p:pic>
      <p:sp>
        <p:nvSpPr>
          <p:cNvPr id="9" name="Text 5"/>
          <p:cNvSpPr/>
          <p:nvPr/>
        </p:nvSpPr>
        <p:spPr>
          <a:xfrm>
            <a:off x="5667137" y="3666292"/>
            <a:ext cx="2777490" cy="347186"/>
          </a:xfrm>
          <a:prstGeom prst="rect">
            <a:avLst/>
          </a:prstGeom>
          <a:noFill/>
          <a:ln/>
        </p:spPr>
        <p:txBody>
          <a:bodyPr wrap="none" rtlCol="0" anchor="t"/>
          <a:lstStyle/>
          <a:p>
            <a:pPr marL="0" indent="0" algn="l">
              <a:lnSpc>
                <a:spcPts val="2734"/>
              </a:lnSpc>
              <a:buNone/>
            </a:pPr>
            <a:r>
              <a:rPr lang="en-US" sz="2187" dirty="0">
                <a:solidFill>
                  <a:srgbClr val="3C3939"/>
                </a:solidFill>
                <a:latin typeface="Raleway" pitchFamily="34" charset="0"/>
                <a:ea typeface="Raleway" pitchFamily="34" charset="-122"/>
                <a:cs typeface="Raleway" pitchFamily="34" charset="-120"/>
              </a:rPr>
              <a:t>Increased Tensions</a:t>
            </a:r>
            <a:endParaRPr lang="en-US" sz="2187" dirty="0"/>
          </a:p>
        </p:txBody>
      </p:sp>
      <p:sp>
        <p:nvSpPr>
          <p:cNvPr id="10" name="Text 6"/>
          <p:cNvSpPr/>
          <p:nvPr/>
        </p:nvSpPr>
        <p:spPr>
          <a:xfrm>
            <a:off x="5667137" y="4146709"/>
            <a:ext cx="3296007" cy="2332792"/>
          </a:xfrm>
          <a:prstGeom prst="rect">
            <a:avLst/>
          </a:prstGeom>
          <a:noFill/>
          <a:ln/>
        </p:spPr>
        <p:txBody>
          <a:bodyPr wrap="square" rtlCol="0" anchor="t"/>
          <a:lstStyle/>
          <a:p>
            <a:pPr marL="0" indent="0" algn="l">
              <a:lnSpc>
                <a:spcPts val="2624"/>
              </a:lnSpc>
              <a:buNone/>
            </a:pPr>
            <a:r>
              <a:rPr lang="en-US" sz="1750" dirty="0">
                <a:solidFill>
                  <a:srgbClr val="3C3939"/>
                </a:solidFill>
                <a:latin typeface="Roboto" pitchFamily="34" charset="0"/>
                <a:ea typeface="Roboto" pitchFamily="34" charset="-122"/>
                <a:cs typeface="Roboto" pitchFamily="34" charset="-120"/>
              </a:rPr>
              <a:t>Russia's strategic manoeuvres in the Horn of Africa could exacerbate existing tensions and lead to new conflicts, particularly in areas with overlapping interests and competing agendas.</a:t>
            </a:r>
            <a:endParaRPr lang="en-US" sz="1750" dirty="0"/>
          </a:p>
        </p:txBody>
      </p:sp>
      <p:pic>
        <p:nvPicPr>
          <p:cNvPr id="11" name="Image 2" descr="preencoded.png"/>
          <p:cNvPicPr>
            <a:picLocks noChangeAspect="1"/>
          </p:cNvPicPr>
          <p:nvPr/>
        </p:nvPicPr>
        <p:blipFill>
          <a:blip r:embed="rId5"/>
          <a:stretch>
            <a:fillRect/>
          </a:stretch>
        </p:blipFill>
        <p:spPr>
          <a:xfrm>
            <a:off x="9296400" y="2888694"/>
            <a:ext cx="555427" cy="555427"/>
          </a:xfrm>
          <a:prstGeom prst="rect">
            <a:avLst/>
          </a:prstGeom>
        </p:spPr>
      </p:pic>
      <p:sp>
        <p:nvSpPr>
          <p:cNvPr id="12" name="Text 7"/>
          <p:cNvSpPr/>
          <p:nvPr/>
        </p:nvSpPr>
        <p:spPr>
          <a:xfrm>
            <a:off x="9296400" y="3666292"/>
            <a:ext cx="2777490" cy="347186"/>
          </a:xfrm>
          <a:prstGeom prst="rect">
            <a:avLst/>
          </a:prstGeom>
          <a:noFill/>
          <a:ln/>
        </p:spPr>
        <p:txBody>
          <a:bodyPr wrap="none" rtlCol="0" anchor="t"/>
          <a:lstStyle/>
          <a:p>
            <a:pPr marL="0" indent="0" algn="l">
              <a:lnSpc>
                <a:spcPts val="2734"/>
              </a:lnSpc>
              <a:buNone/>
            </a:pPr>
            <a:r>
              <a:rPr lang="en-US" sz="2187" dirty="0">
                <a:solidFill>
                  <a:srgbClr val="3C3939"/>
                </a:solidFill>
                <a:latin typeface="Raleway" pitchFamily="34" charset="0"/>
                <a:ea typeface="Raleway" pitchFamily="34" charset="-122"/>
                <a:cs typeface="Raleway" pitchFamily="34" charset="-120"/>
              </a:rPr>
              <a:t>Uncertain Future</a:t>
            </a:r>
            <a:endParaRPr lang="en-US" sz="2187" dirty="0"/>
          </a:p>
        </p:txBody>
      </p:sp>
      <p:sp>
        <p:nvSpPr>
          <p:cNvPr id="13" name="Text 8"/>
          <p:cNvSpPr/>
          <p:nvPr/>
        </p:nvSpPr>
        <p:spPr>
          <a:xfrm>
            <a:off x="9296400" y="4146709"/>
            <a:ext cx="3296007" cy="2332792"/>
          </a:xfrm>
          <a:prstGeom prst="rect">
            <a:avLst/>
          </a:prstGeom>
          <a:noFill/>
          <a:ln/>
        </p:spPr>
        <p:txBody>
          <a:bodyPr wrap="square" rtlCol="0" anchor="t"/>
          <a:lstStyle/>
          <a:p>
            <a:pPr marL="0" indent="0" algn="l">
              <a:lnSpc>
                <a:spcPts val="2624"/>
              </a:lnSpc>
              <a:buNone/>
            </a:pPr>
            <a:r>
              <a:rPr lang="en-US" sz="1750" dirty="0">
                <a:solidFill>
                  <a:srgbClr val="3C3939"/>
                </a:solidFill>
                <a:latin typeface="Roboto" pitchFamily="34" charset="0"/>
                <a:ea typeface="Roboto" pitchFamily="34" charset="-122"/>
                <a:cs typeface="Roboto" pitchFamily="34" charset="-120"/>
              </a:rPr>
              <a:t>The long-term consequences of Russia's engagement in the Horn of Africa are uncertain, with potential implications for regional stability, economic development, and international security.</a:t>
            </a:r>
            <a:endParaRPr lang="en-US" sz="1750" dirty="0"/>
          </a:p>
        </p:txBody>
      </p:sp>
    </p:spTree>
    <p:extLst>
      <p:ext uri="{BB962C8B-B14F-4D97-AF65-F5344CB8AC3E}">
        <p14:creationId xmlns:p14="http://schemas.microsoft.com/office/powerpoint/2010/main" val="32268609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75000"/>
            </a:srgbClr>
          </a:solidFill>
          <a:ln/>
        </p:spPr>
        <p:txBody>
          <a:bodyPr/>
          <a:lstStyle/>
          <a:p>
            <a:endParaRPr lang="en-GB" dirty="0"/>
          </a:p>
        </p:txBody>
      </p:sp>
      <p:sp>
        <p:nvSpPr>
          <p:cNvPr id="5" name="Text 2"/>
          <p:cNvSpPr/>
          <p:nvPr/>
        </p:nvSpPr>
        <p:spPr>
          <a:xfrm>
            <a:off x="833200" y="1733193"/>
            <a:ext cx="4787672" cy="1418987"/>
          </a:xfrm>
          <a:prstGeom prst="rect">
            <a:avLst/>
          </a:prstGeom>
          <a:noFill/>
          <a:ln/>
        </p:spPr>
        <p:txBody>
          <a:bodyPr wrap="square" rtlCol="0" anchor="t"/>
          <a:lstStyle/>
          <a:p>
            <a:pPr marL="0" indent="0">
              <a:lnSpc>
                <a:spcPts val="7545"/>
              </a:lnSpc>
              <a:buNone/>
            </a:pPr>
            <a:r>
              <a:rPr lang="en-US" sz="6600" dirty="0">
                <a:solidFill>
                  <a:srgbClr val="1B1B27"/>
                </a:solidFill>
                <a:latin typeface="Raleway" pitchFamily="34" charset="0"/>
                <a:ea typeface="Raleway" pitchFamily="34" charset="-122"/>
                <a:cs typeface="Raleway" pitchFamily="34" charset="-120"/>
              </a:rPr>
              <a:t>Conclusion</a:t>
            </a:r>
            <a:endParaRPr lang="en-US" sz="6036" dirty="0">
              <a:solidFill>
                <a:srgbClr val="1B1B27"/>
              </a:solidFill>
              <a:latin typeface="Raleway" pitchFamily="34" charset="0"/>
              <a:ea typeface="Raleway" pitchFamily="34" charset="-122"/>
              <a:cs typeface="Raleway" pitchFamily="34" charset="-120"/>
            </a:endParaRPr>
          </a:p>
          <a:p>
            <a:pPr marL="0" indent="0">
              <a:lnSpc>
                <a:spcPts val="7545"/>
              </a:lnSpc>
              <a:buNone/>
            </a:pPr>
            <a:endParaRPr lang="en-US" sz="6036" dirty="0">
              <a:solidFill>
                <a:srgbClr val="1B1B27"/>
              </a:solidFill>
              <a:latin typeface="Raleway" pitchFamily="34" charset="0"/>
              <a:ea typeface="Raleway" pitchFamily="34" charset="-122"/>
              <a:cs typeface="Raleway" pitchFamily="34" charset="-120"/>
            </a:endParaRPr>
          </a:p>
          <a:p>
            <a:pPr marL="0" indent="0">
              <a:lnSpc>
                <a:spcPts val="7545"/>
              </a:lnSpc>
              <a:buNone/>
            </a:pPr>
            <a:r>
              <a:rPr lang="en-US" sz="1500" b="1" dirty="0">
                <a:solidFill>
                  <a:srgbClr val="1B1B27"/>
                </a:solidFill>
                <a:latin typeface="Raleway" pitchFamily="34" charset="0"/>
                <a:ea typeface="Raleway" pitchFamily="34" charset="-122"/>
                <a:cs typeface="Raleway" pitchFamily="34" charset="-120"/>
              </a:rPr>
              <a:t>Vladimir Putin's Influence on Global Affairs</a:t>
            </a:r>
          </a:p>
          <a:p>
            <a:pPr marL="0" indent="0">
              <a:lnSpc>
                <a:spcPts val="7545"/>
              </a:lnSpc>
              <a:buNone/>
            </a:pPr>
            <a:endParaRPr lang="en-US" sz="6036" dirty="0">
              <a:solidFill>
                <a:srgbClr val="1B1B27"/>
              </a:solidFill>
              <a:latin typeface="Raleway" pitchFamily="34" charset="0"/>
              <a:ea typeface="Raleway" pitchFamily="34" charset="-122"/>
              <a:cs typeface="Raleway" pitchFamily="34" charset="-120"/>
            </a:endParaRPr>
          </a:p>
        </p:txBody>
      </p:sp>
      <p:sp>
        <p:nvSpPr>
          <p:cNvPr id="6" name="Text 3"/>
          <p:cNvSpPr/>
          <p:nvPr/>
        </p:nvSpPr>
        <p:spPr>
          <a:xfrm>
            <a:off x="833199" y="4941094"/>
            <a:ext cx="7477601" cy="333256"/>
          </a:xfrm>
          <a:prstGeom prst="rect">
            <a:avLst/>
          </a:prstGeom>
          <a:noFill/>
          <a:ln/>
        </p:spPr>
        <p:txBody>
          <a:bodyPr wrap="non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Putin's policies and actions have left a profound impact on global events.</a:t>
            </a:r>
            <a:endParaRPr lang="en-US" sz="1750" dirty="0"/>
          </a:p>
        </p:txBody>
      </p:sp>
      <p:sp>
        <p:nvSpPr>
          <p:cNvPr id="7" name="Text 4"/>
          <p:cNvSpPr/>
          <p:nvPr/>
        </p:nvSpPr>
        <p:spPr>
          <a:xfrm>
            <a:off x="833199" y="5524262"/>
            <a:ext cx="7477601" cy="333256"/>
          </a:xfrm>
          <a:prstGeom prst="rect">
            <a:avLst/>
          </a:prstGeom>
          <a:noFill/>
          <a:ln/>
        </p:spPr>
        <p:txBody>
          <a:bodyPr wrap="non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His leadership has reshaped Russia's position in global affairs.</a:t>
            </a:r>
            <a:endParaRPr lang="en-US" sz="1750" dirty="0"/>
          </a:p>
        </p:txBody>
      </p:sp>
      <p:sp>
        <p:nvSpPr>
          <p:cNvPr id="8" name="Shape 5"/>
          <p:cNvSpPr/>
          <p:nvPr/>
        </p:nvSpPr>
        <p:spPr>
          <a:xfrm>
            <a:off x="833199" y="6124099"/>
            <a:ext cx="355402" cy="355402"/>
          </a:xfrm>
          <a:prstGeom prst="roundRect">
            <a:avLst>
              <a:gd name="adj" fmla="val 25726039"/>
            </a:avLst>
          </a:prstGeom>
          <a:noFill/>
          <a:ln w="7620">
            <a:solidFill>
              <a:srgbClr val="FFFFFF"/>
            </a:solidFill>
            <a:prstDash val="solid"/>
          </a:ln>
        </p:spPr>
      </p:sp>
    </p:spTree>
    <p:extLst>
      <p:ext uri="{BB962C8B-B14F-4D97-AF65-F5344CB8AC3E}">
        <p14:creationId xmlns:p14="http://schemas.microsoft.com/office/powerpoint/2010/main" val="36670460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75000"/>
            </a:srgbClr>
          </a:solidFill>
          <a:ln/>
        </p:spPr>
      </p:sp>
      <p:sp>
        <p:nvSpPr>
          <p:cNvPr id="4" name="Text 2"/>
          <p:cNvSpPr/>
          <p:nvPr/>
        </p:nvSpPr>
        <p:spPr>
          <a:xfrm>
            <a:off x="2037993" y="1917978"/>
            <a:ext cx="10554414" cy="1388745"/>
          </a:xfrm>
          <a:prstGeom prst="rect">
            <a:avLst/>
          </a:prstGeom>
          <a:noFill/>
          <a:ln/>
        </p:spPr>
        <p:txBody>
          <a:bodyPr wrap="square" rtlCol="0" anchor="t"/>
          <a:lstStyle/>
          <a:p>
            <a:pPr marL="0" indent="0">
              <a:lnSpc>
                <a:spcPts val="5468"/>
              </a:lnSpc>
              <a:buNone/>
            </a:pPr>
            <a:r>
              <a:rPr lang="en-US" sz="4374" dirty="0">
                <a:solidFill>
                  <a:srgbClr val="1B1B27"/>
                </a:solidFill>
                <a:latin typeface="Raleway" pitchFamily="34" charset="0"/>
                <a:ea typeface="Raleway" pitchFamily="34" charset="-122"/>
                <a:cs typeface="Raleway" pitchFamily="34" charset="-120"/>
              </a:rPr>
              <a:t>Ukraine: Resurgence of Russian Influence</a:t>
            </a:r>
            <a:endParaRPr lang="en-US" sz="4374" dirty="0"/>
          </a:p>
        </p:txBody>
      </p:sp>
      <p:sp>
        <p:nvSpPr>
          <p:cNvPr id="5" name="Text 3"/>
          <p:cNvSpPr/>
          <p:nvPr/>
        </p:nvSpPr>
        <p:spPr>
          <a:xfrm>
            <a:off x="2037993" y="3862149"/>
            <a:ext cx="2777490" cy="347186"/>
          </a:xfrm>
          <a:prstGeom prst="rect">
            <a:avLst/>
          </a:prstGeom>
          <a:noFill/>
          <a:ln/>
        </p:spPr>
        <p:txBody>
          <a:bodyPr wrap="none" rtlCol="0" anchor="t"/>
          <a:lstStyle/>
          <a:p>
            <a:pPr marL="0" indent="0">
              <a:lnSpc>
                <a:spcPts val="2734"/>
              </a:lnSpc>
              <a:buNone/>
            </a:pPr>
            <a:r>
              <a:rPr lang="en-US" sz="2187" dirty="0">
                <a:solidFill>
                  <a:srgbClr val="1B1B27"/>
                </a:solidFill>
                <a:latin typeface="Raleway" pitchFamily="34" charset="0"/>
                <a:ea typeface="Raleway" pitchFamily="34" charset="-122"/>
                <a:cs typeface="Raleway" pitchFamily="34" charset="-120"/>
              </a:rPr>
              <a:t>Annexation of Crimea</a:t>
            </a:r>
            <a:endParaRPr lang="en-US" sz="2187" dirty="0"/>
          </a:p>
        </p:txBody>
      </p:sp>
      <p:sp>
        <p:nvSpPr>
          <p:cNvPr id="6" name="Text 4"/>
          <p:cNvSpPr/>
          <p:nvPr/>
        </p:nvSpPr>
        <p:spPr>
          <a:xfrm>
            <a:off x="2037993" y="4431506"/>
            <a:ext cx="3156347" cy="1333024"/>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The annexation of Crimea in 2014 demonstrated Moscow's willingness to challenge the international order.</a:t>
            </a:r>
            <a:endParaRPr lang="en-US" sz="1750" dirty="0"/>
          </a:p>
        </p:txBody>
      </p:sp>
      <p:sp>
        <p:nvSpPr>
          <p:cNvPr id="7" name="Text 5"/>
          <p:cNvSpPr/>
          <p:nvPr/>
        </p:nvSpPr>
        <p:spPr>
          <a:xfrm>
            <a:off x="5743932" y="3862149"/>
            <a:ext cx="3156347" cy="694373"/>
          </a:xfrm>
          <a:prstGeom prst="rect">
            <a:avLst/>
          </a:prstGeom>
          <a:noFill/>
          <a:ln/>
        </p:spPr>
        <p:txBody>
          <a:bodyPr wrap="square" rtlCol="0" anchor="t"/>
          <a:lstStyle/>
          <a:p>
            <a:pPr marL="0" indent="0">
              <a:lnSpc>
                <a:spcPts val="2734"/>
              </a:lnSpc>
              <a:buNone/>
            </a:pPr>
            <a:r>
              <a:rPr lang="en-US" sz="2187" dirty="0">
                <a:solidFill>
                  <a:srgbClr val="1B1B27"/>
                </a:solidFill>
                <a:latin typeface="Raleway" pitchFamily="34" charset="0"/>
                <a:ea typeface="Raleway" pitchFamily="34" charset="-122"/>
                <a:cs typeface="Raleway" pitchFamily="34" charset="-120"/>
              </a:rPr>
              <a:t>Conflict in Eastern Ukraine</a:t>
            </a:r>
            <a:endParaRPr lang="en-US" sz="2187" dirty="0"/>
          </a:p>
        </p:txBody>
      </p:sp>
      <p:sp>
        <p:nvSpPr>
          <p:cNvPr id="8" name="Text 6"/>
          <p:cNvSpPr/>
          <p:nvPr/>
        </p:nvSpPr>
        <p:spPr>
          <a:xfrm>
            <a:off x="5743932" y="4778692"/>
            <a:ext cx="3156347" cy="1333024"/>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Ongoing involvement in the conflict in Eastern Ukraine highlights Russia's assertive geopolitical posture.</a:t>
            </a:r>
            <a:endParaRPr lang="en-US" sz="1750" dirty="0"/>
          </a:p>
        </p:txBody>
      </p:sp>
      <p:sp>
        <p:nvSpPr>
          <p:cNvPr id="9" name="Text 7"/>
          <p:cNvSpPr/>
          <p:nvPr/>
        </p:nvSpPr>
        <p:spPr>
          <a:xfrm>
            <a:off x="9449872" y="3862149"/>
            <a:ext cx="3143607" cy="347186"/>
          </a:xfrm>
          <a:prstGeom prst="rect">
            <a:avLst/>
          </a:prstGeom>
          <a:noFill/>
          <a:ln/>
        </p:spPr>
        <p:txBody>
          <a:bodyPr wrap="none" rtlCol="0" anchor="t"/>
          <a:lstStyle/>
          <a:p>
            <a:pPr marL="0" indent="0">
              <a:lnSpc>
                <a:spcPts val="2734"/>
              </a:lnSpc>
              <a:buNone/>
            </a:pPr>
            <a:r>
              <a:rPr lang="en-US" sz="2187" dirty="0">
                <a:solidFill>
                  <a:srgbClr val="1B1B27"/>
                </a:solidFill>
                <a:latin typeface="Raleway" pitchFamily="34" charset="0"/>
                <a:ea typeface="Raleway" pitchFamily="34" charset="-122"/>
                <a:cs typeface="Raleway" pitchFamily="34" charset="-120"/>
              </a:rPr>
              <a:t>Geopolitical Implications</a:t>
            </a:r>
            <a:endParaRPr lang="en-US" sz="2187" dirty="0"/>
          </a:p>
        </p:txBody>
      </p:sp>
      <p:sp>
        <p:nvSpPr>
          <p:cNvPr id="10" name="Text 8"/>
          <p:cNvSpPr/>
          <p:nvPr/>
        </p:nvSpPr>
        <p:spPr>
          <a:xfrm>
            <a:off x="9449872" y="4431506"/>
            <a:ext cx="3156347" cy="999768"/>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The Ukrainian crisis signals a broader shift in the global balance of power.</a:t>
            </a:r>
            <a:endParaRPr lang="en-US" sz="1750" dirty="0"/>
          </a:p>
        </p:txBody>
      </p:sp>
    </p:spTree>
    <p:extLst>
      <p:ext uri="{BB962C8B-B14F-4D97-AF65-F5344CB8AC3E}">
        <p14:creationId xmlns:p14="http://schemas.microsoft.com/office/powerpoint/2010/main" val="19449317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75000"/>
            </a:srgbClr>
          </a:solidFill>
          <a:ln/>
        </p:spPr>
      </p:sp>
      <p:sp>
        <p:nvSpPr>
          <p:cNvPr id="4" name="Text 2"/>
          <p:cNvSpPr/>
          <p:nvPr/>
        </p:nvSpPr>
        <p:spPr>
          <a:xfrm>
            <a:off x="2037993" y="1704261"/>
            <a:ext cx="10389870" cy="694373"/>
          </a:xfrm>
          <a:prstGeom prst="rect">
            <a:avLst/>
          </a:prstGeom>
          <a:noFill/>
          <a:ln/>
        </p:spPr>
        <p:txBody>
          <a:bodyPr wrap="none" rtlCol="0" anchor="t"/>
          <a:lstStyle/>
          <a:p>
            <a:pPr marL="0" indent="0">
              <a:lnSpc>
                <a:spcPts val="5468"/>
              </a:lnSpc>
              <a:buNone/>
            </a:pPr>
            <a:r>
              <a:rPr lang="en-US" sz="4374" dirty="0">
                <a:solidFill>
                  <a:srgbClr val="1B1B27"/>
                </a:solidFill>
                <a:latin typeface="Raleway" pitchFamily="34" charset="0"/>
                <a:ea typeface="Raleway" pitchFamily="34" charset="-122"/>
                <a:cs typeface="Raleway" pitchFamily="34" charset="-120"/>
              </a:rPr>
              <a:t>Russia's Assertiveness in the Middle East</a:t>
            </a:r>
            <a:endParaRPr lang="en-US" sz="4374" dirty="0"/>
          </a:p>
        </p:txBody>
      </p:sp>
      <p:sp>
        <p:nvSpPr>
          <p:cNvPr id="5" name="Shape 3"/>
          <p:cNvSpPr/>
          <p:nvPr/>
        </p:nvSpPr>
        <p:spPr>
          <a:xfrm>
            <a:off x="2037993" y="3092887"/>
            <a:ext cx="499943" cy="499943"/>
          </a:xfrm>
          <a:prstGeom prst="roundRect">
            <a:avLst>
              <a:gd name="adj" fmla="val 20000"/>
            </a:avLst>
          </a:prstGeom>
          <a:solidFill>
            <a:srgbClr val="E1E1EA"/>
          </a:solidFill>
          <a:ln w="7620">
            <a:solidFill>
              <a:srgbClr val="C7C7D0"/>
            </a:solidFill>
            <a:prstDash val="solid"/>
          </a:ln>
        </p:spPr>
      </p:sp>
      <p:sp>
        <p:nvSpPr>
          <p:cNvPr id="6" name="Text 4"/>
          <p:cNvSpPr/>
          <p:nvPr/>
        </p:nvSpPr>
        <p:spPr>
          <a:xfrm>
            <a:off x="2216587" y="3176230"/>
            <a:ext cx="142637" cy="333256"/>
          </a:xfrm>
          <a:prstGeom prst="rect">
            <a:avLst/>
          </a:prstGeom>
          <a:noFill/>
          <a:ln/>
        </p:spPr>
        <p:txBody>
          <a:bodyPr wrap="none" rtlCol="0" anchor="t"/>
          <a:lstStyle/>
          <a:p>
            <a:pPr marL="0" indent="0" algn="ctr">
              <a:lnSpc>
                <a:spcPts val="2624"/>
              </a:lnSpc>
              <a:buNone/>
            </a:pPr>
            <a:r>
              <a:rPr lang="en-US" sz="2624" dirty="0">
                <a:solidFill>
                  <a:srgbClr val="3C3939"/>
                </a:solidFill>
                <a:latin typeface="Raleway" pitchFamily="34" charset="0"/>
                <a:ea typeface="Raleway" pitchFamily="34" charset="-122"/>
                <a:cs typeface="Raleway" pitchFamily="34" charset="-120"/>
              </a:rPr>
              <a:t>1</a:t>
            </a:r>
            <a:endParaRPr lang="en-US" sz="2624" dirty="0"/>
          </a:p>
        </p:txBody>
      </p:sp>
      <p:sp>
        <p:nvSpPr>
          <p:cNvPr id="7" name="Text 5"/>
          <p:cNvSpPr/>
          <p:nvPr/>
        </p:nvSpPr>
        <p:spPr>
          <a:xfrm>
            <a:off x="2760107" y="3092887"/>
            <a:ext cx="2847380" cy="347186"/>
          </a:xfrm>
          <a:prstGeom prst="rect">
            <a:avLst/>
          </a:prstGeom>
          <a:noFill/>
          <a:ln/>
        </p:spPr>
        <p:txBody>
          <a:bodyPr wrap="none" rtlCol="0" anchor="t"/>
          <a:lstStyle/>
          <a:p>
            <a:pPr marL="0" indent="0">
              <a:lnSpc>
                <a:spcPts val="2734"/>
              </a:lnSpc>
              <a:buNone/>
            </a:pPr>
            <a:r>
              <a:rPr lang="en-US" sz="2187" dirty="0">
                <a:solidFill>
                  <a:srgbClr val="3C3939"/>
                </a:solidFill>
                <a:latin typeface="Raleway" pitchFamily="34" charset="0"/>
                <a:ea typeface="Raleway" pitchFamily="34" charset="-122"/>
                <a:cs typeface="Raleway" pitchFamily="34" charset="-120"/>
              </a:rPr>
              <a:t>Strategic Realignment</a:t>
            </a:r>
            <a:endParaRPr lang="en-US" sz="2187" dirty="0"/>
          </a:p>
        </p:txBody>
      </p:sp>
      <p:sp>
        <p:nvSpPr>
          <p:cNvPr id="8" name="Text 6"/>
          <p:cNvSpPr/>
          <p:nvPr/>
        </p:nvSpPr>
        <p:spPr>
          <a:xfrm>
            <a:off x="2760107" y="3573304"/>
            <a:ext cx="4444008" cy="999768"/>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Russia's strategic realignment towards countries like Iran has shifted regional dynamics.</a:t>
            </a:r>
            <a:endParaRPr lang="en-US" sz="1750" dirty="0"/>
          </a:p>
        </p:txBody>
      </p:sp>
      <p:sp>
        <p:nvSpPr>
          <p:cNvPr id="9" name="Shape 7"/>
          <p:cNvSpPr/>
          <p:nvPr/>
        </p:nvSpPr>
        <p:spPr>
          <a:xfrm>
            <a:off x="7426285" y="3092887"/>
            <a:ext cx="499943" cy="499943"/>
          </a:xfrm>
          <a:prstGeom prst="roundRect">
            <a:avLst>
              <a:gd name="adj" fmla="val 20000"/>
            </a:avLst>
          </a:prstGeom>
          <a:solidFill>
            <a:srgbClr val="E1E1EA"/>
          </a:solidFill>
          <a:ln w="7620">
            <a:solidFill>
              <a:srgbClr val="C7C7D0"/>
            </a:solidFill>
            <a:prstDash val="solid"/>
          </a:ln>
        </p:spPr>
      </p:sp>
      <p:sp>
        <p:nvSpPr>
          <p:cNvPr id="10" name="Text 8"/>
          <p:cNvSpPr/>
          <p:nvPr/>
        </p:nvSpPr>
        <p:spPr>
          <a:xfrm>
            <a:off x="7589401" y="3176230"/>
            <a:ext cx="173712" cy="333256"/>
          </a:xfrm>
          <a:prstGeom prst="rect">
            <a:avLst/>
          </a:prstGeom>
          <a:noFill/>
          <a:ln/>
        </p:spPr>
        <p:txBody>
          <a:bodyPr wrap="none" rtlCol="0" anchor="t"/>
          <a:lstStyle/>
          <a:p>
            <a:pPr marL="0" indent="0" algn="ctr">
              <a:lnSpc>
                <a:spcPts val="2624"/>
              </a:lnSpc>
              <a:buNone/>
            </a:pPr>
            <a:r>
              <a:rPr lang="en-US" sz="2624" dirty="0">
                <a:solidFill>
                  <a:srgbClr val="3C3939"/>
                </a:solidFill>
                <a:latin typeface="Raleway" pitchFamily="34" charset="0"/>
                <a:ea typeface="Raleway" pitchFamily="34" charset="-122"/>
                <a:cs typeface="Raleway" pitchFamily="34" charset="-120"/>
              </a:rPr>
              <a:t>2</a:t>
            </a:r>
            <a:endParaRPr lang="en-US" sz="2624" dirty="0"/>
          </a:p>
        </p:txBody>
      </p:sp>
      <p:sp>
        <p:nvSpPr>
          <p:cNvPr id="11" name="Text 9"/>
          <p:cNvSpPr/>
          <p:nvPr/>
        </p:nvSpPr>
        <p:spPr>
          <a:xfrm>
            <a:off x="8148399" y="3092887"/>
            <a:ext cx="2777490" cy="347186"/>
          </a:xfrm>
          <a:prstGeom prst="rect">
            <a:avLst/>
          </a:prstGeom>
          <a:noFill/>
          <a:ln/>
        </p:spPr>
        <p:txBody>
          <a:bodyPr wrap="none" rtlCol="0" anchor="t"/>
          <a:lstStyle/>
          <a:p>
            <a:pPr marL="0" indent="0">
              <a:lnSpc>
                <a:spcPts val="2734"/>
              </a:lnSpc>
              <a:buNone/>
            </a:pPr>
            <a:r>
              <a:rPr lang="en-US" sz="2187" dirty="0">
                <a:solidFill>
                  <a:srgbClr val="3C3939"/>
                </a:solidFill>
                <a:latin typeface="Raleway" pitchFamily="34" charset="0"/>
                <a:ea typeface="Raleway" pitchFamily="34" charset="-122"/>
                <a:cs typeface="Raleway" pitchFamily="34" charset="-120"/>
              </a:rPr>
              <a:t>Intervention in Syria</a:t>
            </a:r>
            <a:endParaRPr lang="en-US" sz="2187" dirty="0"/>
          </a:p>
        </p:txBody>
      </p:sp>
      <p:sp>
        <p:nvSpPr>
          <p:cNvPr id="12" name="Text 10"/>
          <p:cNvSpPr/>
          <p:nvPr/>
        </p:nvSpPr>
        <p:spPr>
          <a:xfrm>
            <a:off x="8148399" y="3573304"/>
            <a:ext cx="4444008" cy="666512"/>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The intervention in Syria solidified Russia's influence in the Middle East.</a:t>
            </a:r>
            <a:endParaRPr lang="en-US" sz="1750" dirty="0"/>
          </a:p>
        </p:txBody>
      </p:sp>
      <p:sp>
        <p:nvSpPr>
          <p:cNvPr id="13" name="Shape 11"/>
          <p:cNvSpPr/>
          <p:nvPr/>
        </p:nvSpPr>
        <p:spPr>
          <a:xfrm>
            <a:off x="2037993" y="5045154"/>
            <a:ext cx="499943" cy="499943"/>
          </a:xfrm>
          <a:prstGeom prst="roundRect">
            <a:avLst>
              <a:gd name="adj" fmla="val 20000"/>
            </a:avLst>
          </a:prstGeom>
          <a:solidFill>
            <a:srgbClr val="E1E1EA"/>
          </a:solidFill>
          <a:ln w="7620">
            <a:solidFill>
              <a:srgbClr val="C7C7D0"/>
            </a:solidFill>
            <a:prstDash val="solid"/>
          </a:ln>
        </p:spPr>
      </p:sp>
      <p:sp>
        <p:nvSpPr>
          <p:cNvPr id="14" name="Text 12"/>
          <p:cNvSpPr/>
          <p:nvPr/>
        </p:nvSpPr>
        <p:spPr>
          <a:xfrm>
            <a:off x="2198965" y="5128498"/>
            <a:ext cx="177998" cy="333256"/>
          </a:xfrm>
          <a:prstGeom prst="rect">
            <a:avLst/>
          </a:prstGeom>
          <a:noFill/>
          <a:ln/>
        </p:spPr>
        <p:txBody>
          <a:bodyPr wrap="none" rtlCol="0" anchor="t"/>
          <a:lstStyle/>
          <a:p>
            <a:pPr marL="0" indent="0" algn="ctr">
              <a:lnSpc>
                <a:spcPts val="2624"/>
              </a:lnSpc>
              <a:buNone/>
            </a:pPr>
            <a:r>
              <a:rPr lang="en-US" sz="2624" dirty="0">
                <a:solidFill>
                  <a:srgbClr val="3C3939"/>
                </a:solidFill>
                <a:latin typeface="Raleway" pitchFamily="34" charset="0"/>
                <a:ea typeface="Raleway" pitchFamily="34" charset="-122"/>
                <a:cs typeface="Raleway" pitchFamily="34" charset="-120"/>
              </a:rPr>
              <a:t>3</a:t>
            </a:r>
            <a:endParaRPr lang="en-US" sz="2624" dirty="0"/>
          </a:p>
        </p:txBody>
      </p:sp>
      <p:sp>
        <p:nvSpPr>
          <p:cNvPr id="15" name="Text 13"/>
          <p:cNvSpPr/>
          <p:nvPr/>
        </p:nvSpPr>
        <p:spPr>
          <a:xfrm>
            <a:off x="2760107" y="5045154"/>
            <a:ext cx="2777490" cy="347186"/>
          </a:xfrm>
          <a:prstGeom prst="rect">
            <a:avLst/>
          </a:prstGeom>
          <a:noFill/>
          <a:ln/>
        </p:spPr>
        <p:txBody>
          <a:bodyPr wrap="none" rtlCol="0" anchor="t"/>
          <a:lstStyle/>
          <a:p>
            <a:pPr marL="0" indent="0">
              <a:lnSpc>
                <a:spcPts val="2734"/>
              </a:lnSpc>
              <a:buNone/>
            </a:pPr>
            <a:r>
              <a:rPr lang="en-US" sz="2187" dirty="0">
                <a:solidFill>
                  <a:srgbClr val="3C3939"/>
                </a:solidFill>
                <a:latin typeface="Raleway" pitchFamily="34" charset="0"/>
                <a:ea typeface="Raleway" pitchFamily="34" charset="-122"/>
                <a:cs typeface="Raleway" pitchFamily="34" charset="-120"/>
              </a:rPr>
              <a:t>Regional Conflicts</a:t>
            </a:r>
            <a:endParaRPr lang="en-US" sz="2187" dirty="0"/>
          </a:p>
        </p:txBody>
      </p:sp>
      <p:sp>
        <p:nvSpPr>
          <p:cNvPr id="16" name="Text 14"/>
          <p:cNvSpPr/>
          <p:nvPr/>
        </p:nvSpPr>
        <p:spPr>
          <a:xfrm>
            <a:off x="2760107" y="5525572"/>
            <a:ext cx="4444008" cy="999768"/>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Russia's actions have influenced the course of conflicts in the region, like the Syrian Civil War.</a:t>
            </a:r>
            <a:endParaRPr lang="en-US" sz="1750" dirty="0"/>
          </a:p>
        </p:txBody>
      </p:sp>
      <p:sp>
        <p:nvSpPr>
          <p:cNvPr id="17" name="Shape 15"/>
          <p:cNvSpPr/>
          <p:nvPr/>
        </p:nvSpPr>
        <p:spPr>
          <a:xfrm>
            <a:off x="7426285" y="5045154"/>
            <a:ext cx="499943" cy="499943"/>
          </a:xfrm>
          <a:prstGeom prst="roundRect">
            <a:avLst>
              <a:gd name="adj" fmla="val 20000"/>
            </a:avLst>
          </a:prstGeom>
          <a:solidFill>
            <a:srgbClr val="E1E1EA"/>
          </a:solidFill>
          <a:ln w="7620">
            <a:solidFill>
              <a:srgbClr val="C7C7D0"/>
            </a:solidFill>
            <a:prstDash val="solid"/>
          </a:ln>
        </p:spPr>
      </p:sp>
      <p:sp>
        <p:nvSpPr>
          <p:cNvPr id="18" name="Text 16"/>
          <p:cNvSpPr/>
          <p:nvPr/>
        </p:nvSpPr>
        <p:spPr>
          <a:xfrm>
            <a:off x="7585234" y="5128498"/>
            <a:ext cx="182047" cy="333256"/>
          </a:xfrm>
          <a:prstGeom prst="rect">
            <a:avLst/>
          </a:prstGeom>
          <a:noFill/>
          <a:ln/>
        </p:spPr>
        <p:txBody>
          <a:bodyPr wrap="none" rtlCol="0" anchor="t"/>
          <a:lstStyle/>
          <a:p>
            <a:pPr marL="0" indent="0" algn="ctr">
              <a:lnSpc>
                <a:spcPts val="2624"/>
              </a:lnSpc>
              <a:buNone/>
            </a:pPr>
            <a:r>
              <a:rPr lang="en-US" sz="2624" dirty="0">
                <a:solidFill>
                  <a:srgbClr val="3C3939"/>
                </a:solidFill>
                <a:latin typeface="Raleway" pitchFamily="34" charset="0"/>
                <a:ea typeface="Raleway" pitchFamily="34" charset="-122"/>
                <a:cs typeface="Raleway" pitchFamily="34" charset="-120"/>
              </a:rPr>
              <a:t>4</a:t>
            </a:r>
            <a:endParaRPr lang="en-US" sz="2624" dirty="0"/>
          </a:p>
        </p:txBody>
      </p:sp>
      <p:sp>
        <p:nvSpPr>
          <p:cNvPr id="19" name="Text 17"/>
          <p:cNvSpPr/>
          <p:nvPr/>
        </p:nvSpPr>
        <p:spPr>
          <a:xfrm>
            <a:off x="8148399" y="5045154"/>
            <a:ext cx="2777490" cy="347186"/>
          </a:xfrm>
          <a:prstGeom prst="rect">
            <a:avLst/>
          </a:prstGeom>
          <a:noFill/>
          <a:ln/>
        </p:spPr>
        <p:txBody>
          <a:bodyPr wrap="none" rtlCol="0" anchor="t"/>
          <a:lstStyle/>
          <a:p>
            <a:pPr marL="0" indent="0">
              <a:lnSpc>
                <a:spcPts val="2734"/>
              </a:lnSpc>
              <a:buNone/>
            </a:pPr>
            <a:r>
              <a:rPr lang="en-US" sz="2187" dirty="0">
                <a:solidFill>
                  <a:srgbClr val="3C3939"/>
                </a:solidFill>
                <a:latin typeface="Raleway" pitchFamily="34" charset="0"/>
                <a:ea typeface="Raleway" pitchFamily="34" charset="-122"/>
                <a:cs typeface="Raleway" pitchFamily="34" charset="-120"/>
              </a:rPr>
              <a:t>Geopolitical Shifts</a:t>
            </a:r>
            <a:endParaRPr lang="en-US" sz="2187" dirty="0"/>
          </a:p>
        </p:txBody>
      </p:sp>
      <p:sp>
        <p:nvSpPr>
          <p:cNvPr id="20" name="Text 18"/>
          <p:cNvSpPr/>
          <p:nvPr/>
        </p:nvSpPr>
        <p:spPr>
          <a:xfrm>
            <a:off x="8148399" y="5525572"/>
            <a:ext cx="4444008" cy="666512"/>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Russia's presence has significantly altered power dynamics and diplomatic initiatives.</a:t>
            </a:r>
            <a:endParaRPr lang="en-US" sz="1750" dirty="0"/>
          </a:p>
        </p:txBody>
      </p:sp>
    </p:spTree>
    <p:extLst>
      <p:ext uri="{BB962C8B-B14F-4D97-AF65-F5344CB8AC3E}">
        <p14:creationId xmlns:p14="http://schemas.microsoft.com/office/powerpoint/2010/main" val="29249213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30791"/>
          </a:xfrm>
          <a:prstGeom prst="rect">
            <a:avLst/>
          </a:prstGeom>
          <a:solidFill>
            <a:srgbClr val="FFFFFF">
              <a:alpha val="75000"/>
            </a:srgbClr>
          </a:solidFill>
          <a:ln/>
        </p:spPr>
      </p:sp>
      <p:pic>
        <p:nvPicPr>
          <p:cNvPr id="4" name="Image 0" descr="preencoded.png"/>
          <p:cNvPicPr>
            <a:picLocks noChangeAspect="1"/>
          </p:cNvPicPr>
          <p:nvPr/>
        </p:nvPicPr>
        <p:blipFill>
          <a:blip r:embed="rId3"/>
          <a:stretch>
            <a:fillRect/>
          </a:stretch>
        </p:blipFill>
        <p:spPr>
          <a:xfrm>
            <a:off x="0" y="0"/>
            <a:ext cx="14630400" cy="8230791"/>
          </a:xfrm>
          <a:prstGeom prst="rect">
            <a:avLst/>
          </a:prstGeom>
        </p:spPr>
      </p:pic>
      <p:sp>
        <p:nvSpPr>
          <p:cNvPr id="5" name="Shape 2"/>
          <p:cNvSpPr/>
          <p:nvPr/>
        </p:nvSpPr>
        <p:spPr>
          <a:xfrm>
            <a:off x="0" y="0"/>
            <a:ext cx="14630400" cy="8230791"/>
          </a:xfrm>
          <a:prstGeom prst="roundRect">
            <a:avLst>
              <a:gd name="adj" fmla="val 2416"/>
            </a:avLst>
          </a:prstGeom>
          <a:solidFill>
            <a:srgbClr val="FFFFFF">
              <a:alpha val="85000"/>
            </a:srgbClr>
          </a:solidFill>
          <a:ln/>
        </p:spPr>
      </p:sp>
      <p:sp>
        <p:nvSpPr>
          <p:cNvPr id="6" name="Text 3"/>
          <p:cNvSpPr/>
          <p:nvPr/>
        </p:nvSpPr>
        <p:spPr>
          <a:xfrm>
            <a:off x="2067163" y="607576"/>
            <a:ext cx="10496074" cy="1381125"/>
          </a:xfrm>
          <a:prstGeom prst="rect">
            <a:avLst/>
          </a:prstGeom>
          <a:noFill/>
          <a:ln/>
        </p:spPr>
        <p:txBody>
          <a:bodyPr wrap="square" rtlCol="0" anchor="t"/>
          <a:lstStyle/>
          <a:p>
            <a:pPr marL="0" indent="0">
              <a:lnSpc>
                <a:spcPts val="5437"/>
              </a:lnSpc>
              <a:buNone/>
            </a:pPr>
            <a:r>
              <a:rPr lang="en-US" sz="4350" dirty="0">
                <a:solidFill>
                  <a:srgbClr val="1B1B27"/>
                </a:solidFill>
                <a:latin typeface="Raleway" pitchFamily="34" charset="0"/>
                <a:ea typeface="Raleway" pitchFamily="34" charset="-122"/>
                <a:cs typeface="Raleway" pitchFamily="34" charset="-120"/>
              </a:rPr>
              <a:t>Russia's Expanding Influence in the Horn of Africa</a:t>
            </a:r>
            <a:endParaRPr lang="en-US" sz="4350" dirty="0"/>
          </a:p>
        </p:txBody>
      </p:sp>
      <p:pic>
        <p:nvPicPr>
          <p:cNvPr id="7" name="Image 1" descr="preencoded.png"/>
          <p:cNvPicPr>
            <a:picLocks noChangeAspect="1"/>
          </p:cNvPicPr>
          <p:nvPr/>
        </p:nvPicPr>
        <p:blipFill>
          <a:blip r:embed="rId4"/>
          <a:stretch>
            <a:fillRect/>
          </a:stretch>
        </p:blipFill>
        <p:spPr>
          <a:xfrm>
            <a:off x="2067163" y="2320052"/>
            <a:ext cx="1104781" cy="1767721"/>
          </a:xfrm>
          <a:prstGeom prst="rect">
            <a:avLst/>
          </a:prstGeom>
        </p:spPr>
      </p:pic>
      <p:sp>
        <p:nvSpPr>
          <p:cNvPr id="8" name="Text 4"/>
          <p:cNvSpPr/>
          <p:nvPr/>
        </p:nvSpPr>
        <p:spPr>
          <a:xfrm>
            <a:off x="3503295" y="2540913"/>
            <a:ext cx="2762131" cy="345281"/>
          </a:xfrm>
          <a:prstGeom prst="rect">
            <a:avLst/>
          </a:prstGeom>
          <a:noFill/>
          <a:ln/>
        </p:spPr>
        <p:txBody>
          <a:bodyPr wrap="none" rtlCol="0" anchor="t"/>
          <a:lstStyle/>
          <a:p>
            <a:pPr marL="0" indent="0" algn="l">
              <a:lnSpc>
                <a:spcPts val="2719"/>
              </a:lnSpc>
              <a:buNone/>
            </a:pPr>
            <a:r>
              <a:rPr lang="en-US" sz="2175" dirty="0">
                <a:solidFill>
                  <a:srgbClr val="3C3939"/>
                </a:solidFill>
                <a:latin typeface="Raleway" pitchFamily="34" charset="0"/>
                <a:ea typeface="Raleway" pitchFamily="34" charset="-122"/>
                <a:cs typeface="Raleway" pitchFamily="34" charset="-120"/>
              </a:rPr>
              <a:t>Economic Interests</a:t>
            </a:r>
            <a:endParaRPr lang="en-US" sz="2175" dirty="0"/>
          </a:p>
        </p:txBody>
      </p:sp>
      <p:sp>
        <p:nvSpPr>
          <p:cNvPr id="9" name="Text 5"/>
          <p:cNvSpPr/>
          <p:nvPr/>
        </p:nvSpPr>
        <p:spPr>
          <a:xfrm>
            <a:off x="3503295" y="3018711"/>
            <a:ext cx="9059942" cy="331470"/>
          </a:xfrm>
          <a:prstGeom prst="rect">
            <a:avLst/>
          </a:prstGeom>
          <a:noFill/>
          <a:ln/>
        </p:spPr>
        <p:txBody>
          <a:bodyPr wrap="none" rtlCol="0" anchor="t"/>
          <a:lstStyle/>
          <a:p>
            <a:pPr marL="0" indent="0" algn="l">
              <a:lnSpc>
                <a:spcPts val="2610"/>
              </a:lnSpc>
              <a:buNone/>
            </a:pPr>
            <a:r>
              <a:rPr lang="en-US" sz="1740" dirty="0">
                <a:solidFill>
                  <a:srgbClr val="3C3939"/>
                </a:solidFill>
                <a:latin typeface="Roboto" pitchFamily="34" charset="0"/>
                <a:ea typeface="Roboto" pitchFamily="34" charset="-122"/>
                <a:cs typeface="Roboto" pitchFamily="34" charset="-120"/>
              </a:rPr>
              <a:t>Russia seeks to capitalize on economic opportunities in the Horn of Africa.</a:t>
            </a:r>
            <a:endParaRPr lang="en-US" sz="1740" dirty="0"/>
          </a:p>
        </p:txBody>
      </p:sp>
      <p:pic>
        <p:nvPicPr>
          <p:cNvPr id="10" name="Image 2" descr="preencoded.png"/>
          <p:cNvPicPr>
            <a:picLocks noChangeAspect="1"/>
          </p:cNvPicPr>
          <p:nvPr/>
        </p:nvPicPr>
        <p:blipFill>
          <a:blip r:embed="rId5"/>
          <a:stretch>
            <a:fillRect/>
          </a:stretch>
        </p:blipFill>
        <p:spPr>
          <a:xfrm>
            <a:off x="2067163" y="4087773"/>
            <a:ext cx="1104781" cy="1767721"/>
          </a:xfrm>
          <a:prstGeom prst="rect">
            <a:avLst/>
          </a:prstGeom>
        </p:spPr>
      </p:pic>
      <p:sp>
        <p:nvSpPr>
          <p:cNvPr id="11" name="Text 6"/>
          <p:cNvSpPr/>
          <p:nvPr/>
        </p:nvSpPr>
        <p:spPr>
          <a:xfrm>
            <a:off x="3503295" y="4308634"/>
            <a:ext cx="3006566" cy="345281"/>
          </a:xfrm>
          <a:prstGeom prst="rect">
            <a:avLst/>
          </a:prstGeom>
          <a:noFill/>
          <a:ln/>
        </p:spPr>
        <p:txBody>
          <a:bodyPr wrap="none" rtlCol="0" anchor="t"/>
          <a:lstStyle/>
          <a:p>
            <a:pPr marL="0" indent="0" algn="l">
              <a:lnSpc>
                <a:spcPts val="2719"/>
              </a:lnSpc>
              <a:buNone/>
            </a:pPr>
            <a:r>
              <a:rPr lang="en-US" sz="2175" dirty="0">
                <a:solidFill>
                  <a:srgbClr val="3C3939"/>
                </a:solidFill>
                <a:latin typeface="Raleway" pitchFamily="34" charset="0"/>
                <a:ea typeface="Raleway" pitchFamily="34" charset="-122"/>
                <a:cs typeface="Raleway" pitchFamily="34" charset="-120"/>
              </a:rPr>
              <a:t>Security Considerations</a:t>
            </a:r>
            <a:endParaRPr lang="en-US" sz="2175" dirty="0"/>
          </a:p>
        </p:txBody>
      </p:sp>
      <p:sp>
        <p:nvSpPr>
          <p:cNvPr id="12" name="Text 7"/>
          <p:cNvSpPr/>
          <p:nvPr/>
        </p:nvSpPr>
        <p:spPr>
          <a:xfrm>
            <a:off x="3503295" y="4786432"/>
            <a:ext cx="9059942" cy="331470"/>
          </a:xfrm>
          <a:prstGeom prst="rect">
            <a:avLst/>
          </a:prstGeom>
          <a:noFill/>
          <a:ln/>
        </p:spPr>
        <p:txBody>
          <a:bodyPr wrap="none" rtlCol="0" anchor="t"/>
          <a:lstStyle/>
          <a:p>
            <a:pPr marL="0" indent="0" algn="l">
              <a:lnSpc>
                <a:spcPts val="2610"/>
              </a:lnSpc>
              <a:buNone/>
            </a:pPr>
            <a:r>
              <a:rPr lang="en-US" sz="1740" dirty="0">
                <a:solidFill>
                  <a:srgbClr val="3C3939"/>
                </a:solidFill>
                <a:latin typeface="Roboto" pitchFamily="34" charset="0"/>
                <a:ea typeface="Roboto" pitchFamily="34" charset="-122"/>
                <a:cs typeface="Roboto" pitchFamily="34" charset="-120"/>
              </a:rPr>
              <a:t>The Horn of Africa is a strategic location for security interests.</a:t>
            </a:r>
            <a:endParaRPr lang="en-US" sz="1740" dirty="0"/>
          </a:p>
        </p:txBody>
      </p:sp>
      <p:pic>
        <p:nvPicPr>
          <p:cNvPr id="13" name="Image 3" descr="preencoded.png"/>
          <p:cNvPicPr>
            <a:picLocks noChangeAspect="1"/>
          </p:cNvPicPr>
          <p:nvPr/>
        </p:nvPicPr>
        <p:blipFill>
          <a:blip r:embed="rId6"/>
          <a:stretch>
            <a:fillRect/>
          </a:stretch>
        </p:blipFill>
        <p:spPr>
          <a:xfrm>
            <a:off x="2067163" y="5855494"/>
            <a:ext cx="1104781" cy="1767721"/>
          </a:xfrm>
          <a:prstGeom prst="rect">
            <a:avLst/>
          </a:prstGeom>
        </p:spPr>
      </p:pic>
      <p:sp>
        <p:nvSpPr>
          <p:cNvPr id="14" name="Text 8"/>
          <p:cNvSpPr/>
          <p:nvPr/>
        </p:nvSpPr>
        <p:spPr>
          <a:xfrm>
            <a:off x="3503295" y="6076355"/>
            <a:ext cx="2762131" cy="345281"/>
          </a:xfrm>
          <a:prstGeom prst="rect">
            <a:avLst/>
          </a:prstGeom>
          <a:noFill/>
          <a:ln/>
        </p:spPr>
        <p:txBody>
          <a:bodyPr wrap="none" rtlCol="0" anchor="t"/>
          <a:lstStyle/>
          <a:p>
            <a:pPr marL="0" indent="0" algn="l">
              <a:lnSpc>
                <a:spcPts val="2719"/>
              </a:lnSpc>
              <a:buNone/>
            </a:pPr>
            <a:r>
              <a:rPr lang="en-US" sz="2175" dirty="0">
                <a:solidFill>
                  <a:srgbClr val="3C3939"/>
                </a:solidFill>
                <a:latin typeface="Raleway" pitchFamily="34" charset="0"/>
                <a:ea typeface="Raleway" pitchFamily="34" charset="-122"/>
                <a:cs typeface="Raleway" pitchFamily="34" charset="-120"/>
              </a:rPr>
              <a:t>Geopolitical Goals</a:t>
            </a:r>
            <a:endParaRPr lang="en-US" sz="2175" dirty="0"/>
          </a:p>
        </p:txBody>
      </p:sp>
      <p:sp>
        <p:nvSpPr>
          <p:cNvPr id="15" name="Text 9"/>
          <p:cNvSpPr/>
          <p:nvPr/>
        </p:nvSpPr>
        <p:spPr>
          <a:xfrm>
            <a:off x="3503295" y="6554153"/>
            <a:ext cx="9059942" cy="331470"/>
          </a:xfrm>
          <a:prstGeom prst="rect">
            <a:avLst/>
          </a:prstGeom>
          <a:noFill/>
          <a:ln/>
        </p:spPr>
        <p:txBody>
          <a:bodyPr wrap="none" rtlCol="0" anchor="t"/>
          <a:lstStyle/>
          <a:p>
            <a:pPr marL="0" indent="0" algn="l">
              <a:lnSpc>
                <a:spcPts val="2610"/>
              </a:lnSpc>
              <a:buNone/>
            </a:pPr>
            <a:r>
              <a:rPr lang="en-US" sz="1740" dirty="0">
                <a:solidFill>
                  <a:srgbClr val="3C3939"/>
                </a:solidFill>
                <a:latin typeface="Roboto" pitchFamily="34" charset="0"/>
                <a:ea typeface="Roboto" pitchFamily="34" charset="-122"/>
                <a:cs typeface="Roboto" pitchFamily="34" charset="-120"/>
              </a:rPr>
              <a:t>Russia aims to strengthen its geopolitical influence in the region.</a:t>
            </a:r>
            <a:endParaRPr lang="en-US" sz="1740" dirty="0"/>
          </a:p>
        </p:txBody>
      </p:sp>
    </p:spTree>
    <p:extLst>
      <p:ext uri="{BB962C8B-B14F-4D97-AF65-F5344CB8AC3E}">
        <p14:creationId xmlns:p14="http://schemas.microsoft.com/office/powerpoint/2010/main" val="1415214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75000"/>
            </a:srgbClr>
          </a:solidFill>
          <a:ln/>
        </p:spPr>
      </p:sp>
      <p:pic>
        <p:nvPicPr>
          <p:cNvPr id="4"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5" name="Text 2"/>
          <p:cNvSpPr/>
          <p:nvPr/>
        </p:nvSpPr>
        <p:spPr>
          <a:xfrm>
            <a:off x="4490799" y="1369576"/>
            <a:ext cx="9306401" cy="1388745"/>
          </a:xfrm>
          <a:prstGeom prst="rect">
            <a:avLst/>
          </a:prstGeom>
          <a:noFill/>
          <a:ln/>
        </p:spPr>
        <p:txBody>
          <a:bodyPr wrap="square" rtlCol="0" anchor="t"/>
          <a:lstStyle/>
          <a:p>
            <a:pPr marL="0" indent="0">
              <a:lnSpc>
                <a:spcPts val="5468"/>
              </a:lnSpc>
              <a:buNone/>
            </a:pPr>
            <a:r>
              <a:rPr lang="en-US" sz="4374" dirty="0">
                <a:solidFill>
                  <a:srgbClr val="1B1B27"/>
                </a:solidFill>
                <a:latin typeface="Raleway" pitchFamily="34" charset="0"/>
                <a:ea typeface="Raleway" pitchFamily="34" charset="-122"/>
                <a:cs typeface="Raleway" pitchFamily="34" charset="-120"/>
              </a:rPr>
              <a:t>The Black Sea: A Strategic Battleground</a:t>
            </a:r>
            <a:endParaRPr lang="en-US" sz="4374" dirty="0"/>
          </a:p>
        </p:txBody>
      </p:sp>
      <p:sp>
        <p:nvSpPr>
          <p:cNvPr id="6" name="Shape 3"/>
          <p:cNvSpPr/>
          <p:nvPr/>
        </p:nvSpPr>
        <p:spPr>
          <a:xfrm>
            <a:off x="4490799" y="3091577"/>
            <a:ext cx="4542115" cy="1939766"/>
          </a:xfrm>
          <a:prstGeom prst="roundRect">
            <a:avLst>
              <a:gd name="adj" fmla="val 5155"/>
            </a:avLst>
          </a:prstGeom>
          <a:solidFill>
            <a:srgbClr val="E1E1EA"/>
          </a:solidFill>
          <a:ln w="7620">
            <a:solidFill>
              <a:srgbClr val="C7C7D0"/>
            </a:solidFill>
            <a:prstDash val="solid"/>
          </a:ln>
        </p:spPr>
      </p:sp>
      <p:sp>
        <p:nvSpPr>
          <p:cNvPr id="7" name="Text 4"/>
          <p:cNvSpPr/>
          <p:nvPr/>
        </p:nvSpPr>
        <p:spPr>
          <a:xfrm>
            <a:off x="4720590" y="3321368"/>
            <a:ext cx="2809875" cy="347186"/>
          </a:xfrm>
          <a:prstGeom prst="rect">
            <a:avLst/>
          </a:prstGeom>
          <a:noFill/>
          <a:ln/>
        </p:spPr>
        <p:txBody>
          <a:bodyPr wrap="none" rtlCol="0" anchor="t"/>
          <a:lstStyle/>
          <a:p>
            <a:pPr marL="0" indent="0">
              <a:lnSpc>
                <a:spcPts val="2734"/>
              </a:lnSpc>
              <a:buNone/>
            </a:pPr>
            <a:r>
              <a:rPr lang="en-US" sz="2187" dirty="0">
                <a:solidFill>
                  <a:srgbClr val="3C3939"/>
                </a:solidFill>
                <a:latin typeface="Raleway" pitchFamily="34" charset="0"/>
                <a:ea typeface="Raleway" pitchFamily="34" charset="-122"/>
                <a:cs typeface="Raleway" pitchFamily="34" charset="-120"/>
              </a:rPr>
              <a:t>Energy Transportation</a:t>
            </a:r>
            <a:endParaRPr lang="en-US" sz="2187" dirty="0"/>
          </a:p>
        </p:txBody>
      </p:sp>
      <p:sp>
        <p:nvSpPr>
          <p:cNvPr id="8" name="Text 5"/>
          <p:cNvSpPr/>
          <p:nvPr/>
        </p:nvSpPr>
        <p:spPr>
          <a:xfrm>
            <a:off x="4720590" y="3801785"/>
            <a:ext cx="4082534" cy="999768"/>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Pipelines in the Black Sea region are crucial for transporting Russian natural gas to Europe.</a:t>
            </a:r>
            <a:endParaRPr lang="en-US" sz="1750" dirty="0"/>
          </a:p>
        </p:txBody>
      </p:sp>
      <p:sp>
        <p:nvSpPr>
          <p:cNvPr id="9" name="Shape 6"/>
          <p:cNvSpPr/>
          <p:nvPr/>
        </p:nvSpPr>
        <p:spPr>
          <a:xfrm>
            <a:off x="9255085" y="3091577"/>
            <a:ext cx="4542115" cy="1939766"/>
          </a:xfrm>
          <a:prstGeom prst="roundRect">
            <a:avLst>
              <a:gd name="adj" fmla="val 5155"/>
            </a:avLst>
          </a:prstGeom>
          <a:solidFill>
            <a:srgbClr val="E1E1EA"/>
          </a:solidFill>
          <a:ln w="7620">
            <a:solidFill>
              <a:srgbClr val="C7C7D0"/>
            </a:solidFill>
            <a:prstDash val="solid"/>
          </a:ln>
        </p:spPr>
      </p:sp>
      <p:sp>
        <p:nvSpPr>
          <p:cNvPr id="10" name="Text 7"/>
          <p:cNvSpPr/>
          <p:nvPr/>
        </p:nvSpPr>
        <p:spPr>
          <a:xfrm>
            <a:off x="9484876" y="3321368"/>
            <a:ext cx="2777490" cy="347186"/>
          </a:xfrm>
          <a:prstGeom prst="rect">
            <a:avLst/>
          </a:prstGeom>
          <a:noFill/>
          <a:ln/>
        </p:spPr>
        <p:txBody>
          <a:bodyPr wrap="none" rtlCol="0" anchor="t"/>
          <a:lstStyle/>
          <a:p>
            <a:pPr marL="0" indent="0">
              <a:lnSpc>
                <a:spcPts val="2734"/>
              </a:lnSpc>
              <a:buNone/>
            </a:pPr>
            <a:r>
              <a:rPr lang="en-US" sz="2187" dirty="0">
                <a:solidFill>
                  <a:srgbClr val="3C3939"/>
                </a:solidFill>
                <a:latin typeface="Raleway" pitchFamily="34" charset="0"/>
                <a:ea typeface="Raleway" pitchFamily="34" charset="-122"/>
                <a:cs typeface="Raleway" pitchFamily="34" charset="-120"/>
              </a:rPr>
              <a:t>Naval Dominance</a:t>
            </a:r>
            <a:endParaRPr lang="en-US" sz="2187" dirty="0"/>
          </a:p>
        </p:txBody>
      </p:sp>
      <p:sp>
        <p:nvSpPr>
          <p:cNvPr id="11" name="Text 8"/>
          <p:cNvSpPr/>
          <p:nvPr/>
        </p:nvSpPr>
        <p:spPr>
          <a:xfrm>
            <a:off x="9484876" y="3687246"/>
            <a:ext cx="4082534" cy="999768"/>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Russia's Black Sea Fleet provides access to the Mediterranean and allows for power projection in the region.</a:t>
            </a:r>
            <a:endParaRPr lang="en-US" sz="1750" dirty="0"/>
          </a:p>
        </p:txBody>
      </p:sp>
      <p:sp>
        <p:nvSpPr>
          <p:cNvPr id="12" name="Shape 9"/>
          <p:cNvSpPr/>
          <p:nvPr/>
        </p:nvSpPr>
        <p:spPr>
          <a:xfrm>
            <a:off x="4490799" y="5253514"/>
            <a:ext cx="9306401" cy="1606510"/>
          </a:xfrm>
          <a:prstGeom prst="roundRect">
            <a:avLst>
              <a:gd name="adj" fmla="val 6224"/>
            </a:avLst>
          </a:prstGeom>
          <a:solidFill>
            <a:srgbClr val="E1E1EA"/>
          </a:solidFill>
          <a:ln w="7620">
            <a:solidFill>
              <a:srgbClr val="C7C7D0"/>
            </a:solidFill>
            <a:prstDash val="solid"/>
          </a:ln>
        </p:spPr>
      </p:sp>
      <p:sp>
        <p:nvSpPr>
          <p:cNvPr id="13" name="Text 10"/>
          <p:cNvSpPr/>
          <p:nvPr/>
        </p:nvSpPr>
        <p:spPr>
          <a:xfrm>
            <a:off x="4720590" y="5483304"/>
            <a:ext cx="3149798" cy="347186"/>
          </a:xfrm>
          <a:prstGeom prst="rect">
            <a:avLst/>
          </a:prstGeom>
          <a:noFill/>
          <a:ln/>
        </p:spPr>
        <p:txBody>
          <a:bodyPr wrap="none" rtlCol="0" anchor="t"/>
          <a:lstStyle/>
          <a:p>
            <a:pPr marL="0" indent="0">
              <a:lnSpc>
                <a:spcPts val="2734"/>
              </a:lnSpc>
              <a:buNone/>
            </a:pPr>
            <a:r>
              <a:rPr lang="en-US" sz="2187" dirty="0">
                <a:solidFill>
                  <a:srgbClr val="3C3939"/>
                </a:solidFill>
                <a:latin typeface="Raleway" pitchFamily="34" charset="0"/>
                <a:ea typeface="Raleway" pitchFamily="34" charset="-122"/>
                <a:cs typeface="Raleway" pitchFamily="34" charset="-120"/>
              </a:rPr>
              <a:t>Geopolitical Significance</a:t>
            </a:r>
            <a:endParaRPr lang="en-US" sz="2187" dirty="0"/>
          </a:p>
        </p:txBody>
      </p:sp>
      <p:sp>
        <p:nvSpPr>
          <p:cNvPr id="14" name="Text 11"/>
          <p:cNvSpPr/>
          <p:nvPr/>
        </p:nvSpPr>
        <p:spPr>
          <a:xfrm>
            <a:off x="4720590" y="5963722"/>
            <a:ext cx="8846820" cy="666512"/>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The Black Sea's strategic location makes it a key focus for Russia's efforts to exert regional influence.</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75000"/>
            </a:srgbClr>
          </a:solidFill>
          <a:ln/>
        </p:spPr>
      </p:sp>
      <p:sp>
        <p:nvSpPr>
          <p:cNvPr id="4" name="Text 2"/>
          <p:cNvSpPr/>
          <p:nvPr/>
        </p:nvSpPr>
        <p:spPr>
          <a:xfrm>
            <a:off x="2037993" y="1576388"/>
            <a:ext cx="8686919" cy="694373"/>
          </a:xfrm>
          <a:prstGeom prst="rect">
            <a:avLst/>
          </a:prstGeom>
          <a:noFill/>
          <a:ln/>
        </p:spPr>
        <p:txBody>
          <a:bodyPr wrap="none" rtlCol="0" anchor="t"/>
          <a:lstStyle/>
          <a:p>
            <a:pPr marL="0" indent="0">
              <a:lnSpc>
                <a:spcPts val="5468"/>
              </a:lnSpc>
              <a:buNone/>
            </a:pPr>
            <a:r>
              <a:rPr lang="en-US" sz="4374" dirty="0">
                <a:solidFill>
                  <a:srgbClr val="1B1B27"/>
                </a:solidFill>
                <a:latin typeface="Raleway" pitchFamily="34" charset="0"/>
                <a:ea typeface="Raleway" pitchFamily="34" charset="-122"/>
                <a:cs typeface="Raleway" pitchFamily="34" charset="-120"/>
              </a:rPr>
              <a:t>The Ukraine Crisis: A Turning Point</a:t>
            </a:r>
            <a:endParaRPr lang="en-US" sz="4374" dirty="0"/>
          </a:p>
        </p:txBody>
      </p:sp>
      <p:pic>
        <p:nvPicPr>
          <p:cNvPr id="5" name="Image 0" descr="preencoded.png"/>
          <p:cNvPicPr>
            <a:picLocks noChangeAspect="1"/>
          </p:cNvPicPr>
          <p:nvPr/>
        </p:nvPicPr>
        <p:blipFill>
          <a:blip r:embed="rId3"/>
          <a:stretch>
            <a:fillRect/>
          </a:stretch>
        </p:blipFill>
        <p:spPr>
          <a:xfrm>
            <a:off x="2037993" y="2715101"/>
            <a:ext cx="3518059" cy="888682"/>
          </a:xfrm>
          <a:prstGeom prst="rect">
            <a:avLst/>
          </a:prstGeom>
        </p:spPr>
      </p:pic>
      <p:sp>
        <p:nvSpPr>
          <p:cNvPr id="6" name="Text 3"/>
          <p:cNvSpPr/>
          <p:nvPr/>
        </p:nvSpPr>
        <p:spPr>
          <a:xfrm>
            <a:off x="2260163" y="3937040"/>
            <a:ext cx="2953703" cy="347186"/>
          </a:xfrm>
          <a:prstGeom prst="rect">
            <a:avLst/>
          </a:prstGeom>
          <a:noFill/>
          <a:ln/>
        </p:spPr>
        <p:txBody>
          <a:bodyPr wrap="none" rtlCol="0" anchor="t"/>
          <a:lstStyle/>
          <a:p>
            <a:pPr marL="0" indent="0" algn="l">
              <a:lnSpc>
                <a:spcPts val="2734"/>
              </a:lnSpc>
              <a:buNone/>
            </a:pPr>
            <a:r>
              <a:rPr lang="en-US" sz="2187" dirty="0">
                <a:solidFill>
                  <a:srgbClr val="3C3939"/>
                </a:solidFill>
                <a:latin typeface="Raleway" pitchFamily="34" charset="0"/>
                <a:ea typeface="Raleway" pitchFamily="34" charset="-122"/>
                <a:cs typeface="Raleway" pitchFamily="34" charset="-120"/>
              </a:rPr>
              <a:t>Yanukovych's Dilemma</a:t>
            </a:r>
            <a:endParaRPr lang="en-US" sz="2187" dirty="0"/>
          </a:p>
        </p:txBody>
      </p:sp>
      <p:sp>
        <p:nvSpPr>
          <p:cNvPr id="7" name="Text 4"/>
          <p:cNvSpPr/>
          <p:nvPr/>
        </p:nvSpPr>
        <p:spPr>
          <a:xfrm>
            <a:off x="2260163" y="4417457"/>
            <a:ext cx="3073718" cy="1333024"/>
          </a:xfrm>
          <a:prstGeom prst="rect">
            <a:avLst/>
          </a:prstGeom>
          <a:noFill/>
          <a:ln/>
        </p:spPr>
        <p:txBody>
          <a:bodyPr wrap="square" rtlCol="0" anchor="t"/>
          <a:lstStyle/>
          <a:p>
            <a:pPr marL="0" indent="0" algn="l">
              <a:lnSpc>
                <a:spcPts val="2624"/>
              </a:lnSpc>
              <a:buNone/>
            </a:pPr>
            <a:r>
              <a:rPr lang="en-US" sz="1750" dirty="0">
                <a:solidFill>
                  <a:srgbClr val="3C3939"/>
                </a:solidFill>
                <a:latin typeface="Roboto" pitchFamily="34" charset="0"/>
                <a:ea typeface="Roboto" pitchFamily="34" charset="-122"/>
                <a:cs typeface="Roboto" pitchFamily="34" charset="-120"/>
              </a:rPr>
              <a:t>The Ukrainian president faced a choice between aligning with the EU or Russia, ultimately leading to his downfall.</a:t>
            </a:r>
            <a:endParaRPr lang="en-US" sz="1750" dirty="0"/>
          </a:p>
        </p:txBody>
      </p:sp>
      <p:pic>
        <p:nvPicPr>
          <p:cNvPr id="8" name="Image 1" descr="preencoded.png"/>
          <p:cNvPicPr>
            <a:picLocks noChangeAspect="1"/>
          </p:cNvPicPr>
          <p:nvPr/>
        </p:nvPicPr>
        <p:blipFill>
          <a:blip r:embed="rId4"/>
          <a:stretch>
            <a:fillRect/>
          </a:stretch>
        </p:blipFill>
        <p:spPr>
          <a:xfrm>
            <a:off x="5556052" y="2715101"/>
            <a:ext cx="3518178" cy="888682"/>
          </a:xfrm>
          <a:prstGeom prst="rect">
            <a:avLst/>
          </a:prstGeom>
        </p:spPr>
      </p:pic>
      <p:sp>
        <p:nvSpPr>
          <p:cNvPr id="9" name="Text 5"/>
          <p:cNvSpPr/>
          <p:nvPr/>
        </p:nvSpPr>
        <p:spPr>
          <a:xfrm>
            <a:off x="5778222" y="3937040"/>
            <a:ext cx="2777490" cy="347186"/>
          </a:xfrm>
          <a:prstGeom prst="rect">
            <a:avLst/>
          </a:prstGeom>
          <a:noFill/>
          <a:ln/>
        </p:spPr>
        <p:txBody>
          <a:bodyPr wrap="none" rtlCol="0" anchor="t"/>
          <a:lstStyle/>
          <a:p>
            <a:pPr marL="0" indent="0" algn="l">
              <a:lnSpc>
                <a:spcPts val="2734"/>
              </a:lnSpc>
              <a:buNone/>
            </a:pPr>
            <a:r>
              <a:rPr lang="en-US" sz="2187" dirty="0">
                <a:solidFill>
                  <a:srgbClr val="3C3939"/>
                </a:solidFill>
                <a:latin typeface="Raleway" pitchFamily="34" charset="0"/>
                <a:ea typeface="Raleway" pitchFamily="34" charset="-122"/>
                <a:cs typeface="Raleway" pitchFamily="34" charset="-120"/>
              </a:rPr>
              <a:t>Russia's Intervention</a:t>
            </a:r>
            <a:endParaRPr lang="en-US" sz="2187" dirty="0"/>
          </a:p>
        </p:txBody>
      </p:sp>
      <p:sp>
        <p:nvSpPr>
          <p:cNvPr id="10" name="Text 6"/>
          <p:cNvSpPr/>
          <p:nvPr/>
        </p:nvSpPr>
        <p:spPr>
          <a:xfrm>
            <a:off x="5778222" y="4417457"/>
            <a:ext cx="3073837" cy="1666280"/>
          </a:xfrm>
          <a:prstGeom prst="rect">
            <a:avLst/>
          </a:prstGeom>
          <a:noFill/>
          <a:ln/>
        </p:spPr>
        <p:txBody>
          <a:bodyPr wrap="square" rtlCol="0" anchor="t"/>
          <a:lstStyle/>
          <a:p>
            <a:pPr marL="0" indent="0" algn="l">
              <a:lnSpc>
                <a:spcPts val="2624"/>
              </a:lnSpc>
              <a:buNone/>
            </a:pPr>
            <a:r>
              <a:rPr lang="en-US" sz="1750" dirty="0">
                <a:solidFill>
                  <a:srgbClr val="3C3939"/>
                </a:solidFill>
                <a:latin typeface="Roboto" pitchFamily="34" charset="0"/>
                <a:ea typeface="Roboto" pitchFamily="34" charset="-122"/>
                <a:cs typeface="Roboto" pitchFamily="34" charset="-120"/>
              </a:rPr>
              <a:t>The annexation of Crimea and support for separatists in eastern Ukraine marked a significant escalation of the crisis.</a:t>
            </a:r>
            <a:endParaRPr lang="en-US" sz="1750" dirty="0"/>
          </a:p>
        </p:txBody>
      </p:sp>
      <p:pic>
        <p:nvPicPr>
          <p:cNvPr id="11" name="Image 2" descr="preencoded.png"/>
          <p:cNvPicPr>
            <a:picLocks noChangeAspect="1"/>
          </p:cNvPicPr>
          <p:nvPr/>
        </p:nvPicPr>
        <p:blipFill>
          <a:blip r:embed="rId5"/>
          <a:stretch>
            <a:fillRect/>
          </a:stretch>
        </p:blipFill>
        <p:spPr>
          <a:xfrm>
            <a:off x="9074229" y="2715101"/>
            <a:ext cx="3518178" cy="888682"/>
          </a:xfrm>
          <a:prstGeom prst="rect">
            <a:avLst/>
          </a:prstGeom>
        </p:spPr>
      </p:pic>
      <p:sp>
        <p:nvSpPr>
          <p:cNvPr id="12" name="Text 7"/>
          <p:cNvSpPr/>
          <p:nvPr/>
        </p:nvSpPr>
        <p:spPr>
          <a:xfrm>
            <a:off x="9296400" y="3937040"/>
            <a:ext cx="3073837" cy="694373"/>
          </a:xfrm>
          <a:prstGeom prst="rect">
            <a:avLst/>
          </a:prstGeom>
          <a:noFill/>
          <a:ln/>
        </p:spPr>
        <p:txBody>
          <a:bodyPr wrap="square" rtlCol="0" anchor="t"/>
          <a:lstStyle/>
          <a:p>
            <a:pPr marL="0" indent="0" algn="l">
              <a:lnSpc>
                <a:spcPts val="2734"/>
              </a:lnSpc>
              <a:buNone/>
            </a:pPr>
            <a:r>
              <a:rPr lang="en-US" sz="2187" dirty="0">
                <a:solidFill>
                  <a:srgbClr val="3C3939"/>
                </a:solidFill>
                <a:latin typeface="Raleway" pitchFamily="34" charset="0"/>
                <a:ea typeface="Raleway" pitchFamily="34" charset="-122"/>
                <a:cs typeface="Raleway" pitchFamily="34" charset="-120"/>
              </a:rPr>
              <a:t>Geopolitical Consequences</a:t>
            </a:r>
            <a:endParaRPr lang="en-US" sz="2187" dirty="0"/>
          </a:p>
        </p:txBody>
      </p:sp>
      <p:sp>
        <p:nvSpPr>
          <p:cNvPr id="13" name="Text 8"/>
          <p:cNvSpPr/>
          <p:nvPr/>
        </p:nvSpPr>
        <p:spPr>
          <a:xfrm>
            <a:off x="9296400" y="4764643"/>
            <a:ext cx="3073837" cy="1666280"/>
          </a:xfrm>
          <a:prstGeom prst="rect">
            <a:avLst/>
          </a:prstGeom>
          <a:noFill/>
          <a:ln/>
        </p:spPr>
        <p:txBody>
          <a:bodyPr wrap="square" rtlCol="0" anchor="t"/>
          <a:lstStyle/>
          <a:p>
            <a:pPr marL="0" indent="0" algn="l">
              <a:lnSpc>
                <a:spcPts val="2624"/>
              </a:lnSpc>
              <a:buNone/>
            </a:pPr>
            <a:r>
              <a:rPr lang="en-US" sz="1750" dirty="0">
                <a:solidFill>
                  <a:srgbClr val="3C3939"/>
                </a:solidFill>
                <a:latin typeface="Roboto" pitchFamily="34" charset="0"/>
                <a:ea typeface="Roboto" pitchFamily="34" charset="-122"/>
                <a:cs typeface="Roboto" pitchFamily="34" charset="-120"/>
              </a:rPr>
              <a:t>The Ukraine crisis has strained Russia's relations with the West and altered the geopolitical landscape in Eastern Europe.</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75000"/>
            </a:srgbClr>
          </a:solidFill>
          <a:ln/>
        </p:spPr>
      </p:sp>
      <p:pic>
        <p:nvPicPr>
          <p:cNvPr id="4"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5" name="Text 2"/>
          <p:cNvSpPr/>
          <p:nvPr/>
        </p:nvSpPr>
        <p:spPr>
          <a:xfrm>
            <a:off x="4490799" y="1579245"/>
            <a:ext cx="9306401" cy="1388745"/>
          </a:xfrm>
          <a:prstGeom prst="rect">
            <a:avLst/>
          </a:prstGeom>
          <a:noFill/>
          <a:ln/>
        </p:spPr>
        <p:txBody>
          <a:bodyPr wrap="square" rtlCol="0" anchor="t"/>
          <a:lstStyle/>
          <a:p>
            <a:pPr marL="0" indent="0">
              <a:lnSpc>
                <a:spcPts val="5468"/>
              </a:lnSpc>
              <a:buNone/>
            </a:pPr>
            <a:r>
              <a:rPr lang="en-US" sz="4374" dirty="0">
                <a:solidFill>
                  <a:srgbClr val="1B1B27"/>
                </a:solidFill>
                <a:latin typeface="Raleway" pitchFamily="34" charset="0"/>
                <a:ea typeface="Raleway" pitchFamily="34" charset="-122"/>
                <a:cs typeface="Raleway" pitchFamily="34" charset="-120"/>
              </a:rPr>
              <a:t>Restoring the Russian Empire: Aspirations and Realities</a:t>
            </a:r>
            <a:endParaRPr lang="en-US" sz="4374" dirty="0"/>
          </a:p>
        </p:txBody>
      </p:sp>
      <p:sp>
        <p:nvSpPr>
          <p:cNvPr id="6" name="Shape 3"/>
          <p:cNvSpPr/>
          <p:nvPr/>
        </p:nvSpPr>
        <p:spPr>
          <a:xfrm>
            <a:off x="4490799" y="3551158"/>
            <a:ext cx="499943" cy="499943"/>
          </a:xfrm>
          <a:prstGeom prst="roundRect">
            <a:avLst>
              <a:gd name="adj" fmla="val 20000"/>
            </a:avLst>
          </a:prstGeom>
          <a:solidFill>
            <a:srgbClr val="E1E1EA"/>
          </a:solidFill>
          <a:ln w="7620">
            <a:solidFill>
              <a:srgbClr val="C7C7D0"/>
            </a:solidFill>
            <a:prstDash val="solid"/>
          </a:ln>
        </p:spPr>
      </p:sp>
      <p:sp>
        <p:nvSpPr>
          <p:cNvPr id="7" name="Text 4"/>
          <p:cNvSpPr/>
          <p:nvPr/>
        </p:nvSpPr>
        <p:spPr>
          <a:xfrm>
            <a:off x="4669393" y="3634502"/>
            <a:ext cx="142637" cy="333256"/>
          </a:xfrm>
          <a:prstGeom prst="rect">
            <a:avLst/>
          </a:prstGeom>
          <a:noFill/>
          <a:ln/>
        </p:spPr>
        <p:txBody>
          <a:bodyPr wrap="none" rtlCol="0" anchor="t"/>
          <a:lstStyle/>
          <a:p>
            <a:pPr marL="0" indent="0" algn="ctr">
              <a:lnSpc>
                <a:spcPts val="2624"/>
              </a:lnSpc>
              <a:buNone/>
            </a:pPr>
            <a:r>
              <a:rPr lang="en-US" sz="2624" dirty="0">
                <a:solidFill>
                  <a:srgbClr val="3C3939"/>
                </a:solidFill>
                <a:latin typeface="Raleway" pitchFamily="34" charset="0"/>
                <a:ea typeface="Raleway" pitchFamily="34" charset="-122"/>
                <a:cs typeface="Raleway" pitchFamily="34" charset="-120"/>
              </a:rPr>
              <a:t>1</a:t>
            </a:r>
            <a:endParaRPr lang="en-US" sz="2624" dirty="0"/>
          </a:p>
        </p:txBody>
      </p:sp>
      <p:sp>
        <p:nvSpPr>
          <p:cNvPr id="8" name="Text 5"/>
          <p:cNvSpPr/>
          <p:nvPr/>
        </p:nvSpPr>
        <p:spPr>
          <a:xfrm>
            <a:off x="5212913" y="3551158"/>
            <a:ext cx="2777490" cy="347186"/>
          </a:xfrm>
          <a:prstGeom prst="rect">
            <a:avLst/>
          </a:prstGeom>
          <a:noFill/>
          <a:ln/>
        </p:spPr>
        <p:txBody>
          <a:bodyPr wrap="none" rtlCol="0" anchor="t"/>
          <a:lstStyle/>
          <a:p>
            <a:pPr marL="0" indent="0">
              <a:lnSpc>
                <a:spcPts val="2734"/>
              </a:lnSpc>
              <a:buNone/>
            </a:pPr>
            <a:r>
              <a:rPr lang="en-US" sz="2187" dirty="0">
                <a:solidFill>
                  <a:srgbClr val="3C3939"/>
                </a:solidFill>
                <a:latin typeface="Raleway" pitchFamily="34" charset="0"/>
                <a:ea typeface="Raleway" pitchFamily="34" charset="-122"/>
                <a:cs typeface="Raleway" pitchFamily="34" charset="-120"/>
              </a:rPr>
              <a:t>National Pride</a:t>
            </a:r>
            <a:endParaRPr lang="en-US" sz="2187" dirty="0"/>
          </a:p>
        </p:txBody>
      </p:sp>
      <p:sp>
        <p:nvSpPr>
          <p:cNvPr id="9" name="Text 6"/>
          <p:cNvSpPr/>
          <p:nvPr/>
        </p:nvSpPr>
        <p:spPr>
          <a:xfrm>
            <a:off x="5212913" y="4031575"/>
            <a:ext cx="3820001" cy="999768"/>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Restoring the Russian Empire is seen by some as a way to rekindle a sense of national pride and continuity.</a:t>
            </a:r>
            <a:endParaRPr lang="en-US" sz="1750" dirty="0"/>
          </a:p>
        </p:txBody>
      </p:sp>
      <p:sp>
        <p:nvSpPr>
          <p:cNvPr id="10" name="Shape 7"/>
          <p:cNvSpPr/>
          <p:nvPr/>
        </p:nvSpPr>
        <p:spPr>
          <a:xfrm>
            <a:off x="9255085" y="3551158"/>
            <a:ext cx="499943" cy="499943"/>
          </a:xfrm>
          <a:prstGeom prst="roundRect">
            <a:avLst>
              <a:gd name="adj" fmla="val 20000"/>
            </a:avLst>
          </a:prstGeom>
          <a:solidFill>
            <a:srgbClr val="E1E1EA"/>
          </a:solidFill>
          <a:ln w="7620">
            <a:solidFill>
              <a:srgbClr val="C7C7D0"/>
            </a:solidFill>
            <a:prstDash val="solid"/>
          </a:ln>
        </p:spPr>
      </p:sp>
      <p:sp>
        <p:nvSpPr>
          <p:cNvPr id="11" name="Text 8"/>
          <p:cNvSpPr/>
          <p:nvPr/>
        </p:nvSpPr>
        <p:spPr>
          <a:xfrm>
            <a:off x="9418201" y="3634502"/>
            <a:ext cx="173712" cy="333256"/>
          </a:xfrm>
          <a:prstGeom prst="rect">
            <a:avLst/>
          </a:prstGeom>
          <a:noFill/>
          <a:ln/>
        </p:spPr>
        <p:txBody>
          <a:bodyPr wrap="none" rtlCol="0" anchor="t"/>
          <a:lstStyle/>
          <a:p>
            <a:pPr marL="0" indent="0" algn="ctr">
              <a:lnSpc>
                <a:spcPts val="2624"/>
              </a:lnSpc>
              <a:buNone/>
            </a:pPr>
            <a:r>
              <a:rPr lang="en-US" sz="2624" dirty="0">
                <a:solidFill>
                  <a:srgbClr val="3C3939"/>
                </a:solidFill>
                <a:latin typeface="Raleway" pitchFamily="34" charset="0"/>
                <a:ea typeface="Raleway" pitchFamily="34" charset="-122"/>
                <a:cs typeface="Raleway" pitchFamily="34" charset="-120"/>
              </a:rPr>
              <a:t>2</a:t>
            </a:r>
            <a:endParaRPr lang="en-US" sz="2624" dirty="0"/>
          </a:p>
        </p:txBody>
      </p:sp>
      <p:sp>
        <p:nvSpPr>
          <p:cNvPr id="12" name="Text 9"/>
          <p:cNvSpPr/>
          <p:nvPr/>
        </p:nvSpPr>
        <p:spPr>
          <a:xfrm>
            <a:off x="9977199" y="3551158"/>
            <a:ext cx="2777490" cy="347186"/>
          </a:xfrm>
          <a:prstGeom prst="rect">
            <a:avLst/>
          </a:prstGeom>
          <a:noFill/>
          <a:ln/>
        </p:spPr>
        <p:txBody>
          <a:bodyPr wrap="none" rtlCol="0" anchor="t"/>
          <a:lstStyle/>
          <a:p>
            <a:pPr marL="0" indent="0">
              <a:lnSpc>
                <a:spcPts val="2734"/>
              </a:lnSpc>
              <a:buNone/>
            </a:pPr>
            <a:r>
              <a:rPr lang="en-US" sz="2187" dirty="0">
                <a:solidFill>
                  <a:srgbClr val="3C3939"/>
                </a:solidFill>
                <a:latin typeface="Raleway" pitchFamily="34" charset="0"/>
                <a:ea typeface="Raleway" pitchFamily="34" charset="-122"/>
                <a:cs typeface="Raleway" pitchFamily="34" charset="-120"/>
              </a:rPr>
              <a:t>Geopolitical Tensions</a:t>
            </a:r>
            <a:endParaRPr lang="en-US" sz="2187" dirty="0"/>
          </a:p>
        </p:txBody>
      </p:sp>
      <p:sp>
        <p:nvSpPr>
          <p:cNvPr id="13" name="Text 10"/>
          <p:cNvSpPr/>
          <p:nvPr/>
        </p:nvSpPr>
        <p:spPr>
          <a:xfrm>
            <a:off x="9977199" y="4031575"/>
            <a:ext cx="3820001" cy="999768"/>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The idea of restoring the empire raises concerns among Russia's neighbors and the international community.</a:t>
            </a:r>
            <a:endParaRPr lang="en-US" sz="1750" dirty="0"/>
          </a:p>
        </p:txBody>
      </p:sp>
      <p:sp>
        <p:nvSpPr>
          <p:cNvPr id="14" name="Shape 11"/>
          <p:cNvSpPr/>
          <p:nvPr/>
        </p:nvSpPr>
        <p:spPr>
          <a:xfrm>
            <a:off x="4490799" y="5503426"/>
            <a:ext cx="499943" cy="499943"/>
          </a:xfrm>
          <a:prstGeom prst="roundRect">
            <a:avLst>
              <a:gd name="adj" fmla="val 20000"/>
            </a:avLst>
          </a:prstGeom>
          <a:solidFill>
            <a:srgbClr val="E1E1EA"/>
          </a:solidFill>
          <a:ln w="7620">
            <a:solidFill>
              <a:srgbClr val="C7C7D0"/>
            </a:solidFill>
            <a:prstDash val="solid"/>
          </a:ln>
        </p:spPr>
      </p:sp>
      <p:sp>
        <p:nvSpPr>
          <p:cNvPr id="15" name="Text 12"/>
          <p:cNvSpPr/>
          <p:nvPr/>
        </p:nvSpPr>
        <p:spPr>
          <a:xfrm>
            <a:off x="4651772" y="5586770"/>
            <a:ext cx="177998" cy="333256"/>
          </a:xfrm>
          <a:prstGeom prst="rect">
            <a:avLst/>
          </a:prstGeom>
          <a:noFill/>
          <a:ln/>
        </p:spPr>
        <p:txBody>
          <a:bodyPr wrap="none" rtlCol="0" anchor="t"/>
          <a:lstStyle/>
          <a:p>
            <a:pPr marL="0" indent="0" algn="ctr">
              <a:lnSpc>
                <a:spcPts val="2624"/>
              </a:lnSpc>
              <a:buNone/>
            </a:pPr>
            <a:r>
              <a:rPr lang="en-US" sz="2624" dirty="0">
                <a:solidFill>
                  <a:srgbClr val="3C3939"/>
                </a:solidFill>
                <a:latin typeface="Raleway" pitchFamily="34" charset="0"/>
                <a:ea typeface="Raleway" pitchFamily="34" charset="-122"/>
                <a:cs typeface="Raleway" pitchFamily="34" charset="-120"/>
              </a:rPr>
              <a:t>3</a:t>
            </a:r>
            <a:endParaRPr lang="en-US" sz="2624" dirty="0"/>
          </a:p>
        </p:txBody>
      </p:sp>
      <p:sp>
        <p:nvSpPr>
          <p:cNvPr id="16" name="Text 13"/>
          <p:cNvSpPr/>
          <p:nvPr/>
        </p:nvSpPr>
        <p:spPr>
          <a:xfrm>
            <a:off x="5212913" y="5503426"/>
            <a:ext cx="2777490" cy="347186"/>
          </a:xfrm>
          <a:prstGeom prst="rect">
            <a:avLst/>
          </a:prstGeom>
          <a:noFill/>
          <a:ln/>
        </p:spPr>
        <p:txBody>
          <a:bodyPr wrap="none" rtlCol="0" anchor="t"/>
          <a:lstStyle/>
          <a:p>
            <a:pPr marL="0" indent="0">
              <a:lnSpc>
                <a:spcPts val="2734"/>
              </a:lnSpc>
              <a:buNone/>
            </a:pPr>
            <a:r>
              <a:rPr lang="en-US" sz="2187" dirty="0">
                <a:solidFill>
                  <a:srgbClr val="3C3939"/>
                </a:solidFill>
                <a:latin typeface="Raleway" pitchFamily="34" charset="0"/>
                <a:ea typeface="Raleway" pitchFamily="34" charset="-122"/>
                <a:cs typeface="Raleway" pitchFamily="34" charset="-120"/>
              </a:rPr>
              <a:t>Autocratic Concerns</a:t>
            </a:r>
            <a:endParaRPr lang="en-US" sz="2187" dirty="0"/>
          </a:p>
        </p:txBody>
      </p:sp>
      <p:sp>
        <p:nvSpPr>
          <p:cNvPr id="17" name="Text 14"/>
          <p:cNvSpPr/>
          <p:nvPr/>
        </p:nvSpPr>
        <p:spPr>
          <a:xfrm>
            <a:off x="5212913" y="5983843"/>
            <a:ext cx="8584287" cy="666512"/>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Critics highlight the autocratic nature of the imperial system and its potential to exacerbate regional tensions.</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75000"/>
            </a:srgbClr>
          </a:solidFill>
          <a:ln/>
        </p:spPr>
      </p:sp>
      <p:sp>
        <p:nvSpPr>
          <p:cNvPr id="4" name="Text 2"/>
          <p:cNvSpPr/>
          <p:nvPr/>
        </p:nvSpPr>
        <p:spPr>
          <a:xfrm>
            <a:off x="2037993" y="2249924"/>
            <a:ext cx="8909685" cy="694373"/>
          </a:xfrm>
          <a:prstGeom prst="rect">
            <a:avLst/>
          </a:prstGeom>
          <a:noFill/>
          <a:ln/>
        </p:spPr>
        <p:txBody>
          <a:bodyPr wrap="none" rtlCol="0" anchor="t"/>
          <a:lstStyle/>
          <a:p>
            <a:pPr marL="0" indent="0">
              <a:lnSpc>
                <a:spcPts val="5468"/>
              </a:lnSpc>
              <a:buNone/>
            </a:pPr>
            <a:r>
              <a:rPr lang="en-US" sz="4374" dirty="0">
                <a:solidFill>
                  <a:srgbClr val="1B1B27"/>
                </a:solidFill>
                <a:latin typeface="Raleway" pitchFamily="34" charset="0"/>
                <a:ea typeface="Raleway" pitchFamily="34" charset="-122"/>
                <a:cs typeface="Raleway" pitchFamily="34" charset="-120"/>
              </a:rPr>
              <a:t>Russia's Alliances and Partnerships</a:t>
            </a:r>
            <a:endParaRPr lang="en-US" sz="4374" dirty="0"/>
          </a:p>
        </p:txBody>
      </p:sp>
      <p:pic>
        <p:nvPicPr>
          <p:cNvPr id="5" name="Image 0" descr="preencoded.png"/>
          <p:cNvPicPr>
            <a:picLocks noChangeAspect="1"/>
          </p:cNvPicPr>
          <p:nvPr/>
        </p:nvPicPr>
        <p:blipFill>
          <a:blip r:embed="rId3"/>
          <a:stretch>
            <a:fillRect/>
          </a:stretch>
        </p:blipFill>
        <p:spPr>
          <a:xfrm>
            <a:off x="2037993" y="3388638"/>
            <a:ext cx="555427" cy="555427"/>
          </a:xfrm>
          <a:prstGeom prst="rect">
            <a:avLst/>
          </a:prstGeom>
        </p:spPr>
      </p:pic>
      <p:sp>
        <p:nvSpPr>
          <p:cNvPr id="6" name="Text 3"/>
          <p:cNvSpPr/>
          <p:nvPr/>
        </p:nvSpPr>
        <p:spPr>
          <a:xfrm>
            <a:off x="2037993" y="4166235"/>
            <a:ext cx="2812137" cy="347186"/>
          </a:xfrm>
          <a:prstGeom prst="rect">
            <a:avLst/>
          </a:prstGeom>
          <a:noFill/>
          <a:ln/>
        </p:spPr>
        <p:txBody>
          <a:bodyPr wrap="none" rtlCol="0" anchor="t"/>
          <a:lstStyle/>
          <a:p>
            <a:pPr marL="0" indent="0" algn="l">
              <a:lnSpc>
                <a:spcPts val="2734"/>
              </a:lnSpc>
              <a:buNone/>
            </a:pPr>
            <a:r>
              <a:rPr lang="en-US" sz="2187" dirty="0">
                <a:solidFill>
                  <a:srgbClr val="3C3939"/>
                </a:solidFill>
                <a:latin typeface="Raleway" pitchFamily="34" charset="0"/>
                <a:ea typeface="Raleway" pitchFamily="34" charset="-122"/>
                <a:cs typeface="Raleway" pitchFamily="34" charset="-120"/>
              </a:rPr>
              <a:t>Strategic Partnerships</a:t>
            </a:r>
            <a:endParaRPr lang="en-US" sz="2187" dirty="0"/>
          </a:p>
        </p:txBody>
      </p:sp>
      <p:sp>
        <p:nvSpPr>
          <p:cNvPr id="7" name="Text 4"/>
          <p:cNvSpPr/>
          <p:nvPr/>
        </p:nvSpPr>
        <p:spPr>
          <a:xfrm>
            <a:off x="2037993" y="4646652"/>
            <a:ext cx="3295888" cy="1333024"/>
          </a:xfrm>
          <a:prstGeom prst="rect">
            <a:avLst/>
          </a:prstGeom>
          <a:noFill/>
          <a:ln/>
        </p:spPr>
        <p:txBody>
          <a:bodyPr wrap="square" rtlCol="0" anchor="t"/>
          <a:lstStyle/>
          <a:p>
            <a:pPr marL="0" indent="0" algn="l">
              <a:lnSpc>
                <a:spcPts val="2624"/>
              </a:lnSpc>
              <a:buNone/>
            </a:pPr>
            <a:r>
              <a:rPr lang="en-US" sz="1750" dirty="0">
                <a:solidFill>
                  <a:srgbClr val="3C3939"/>
                </a:solidFill>
                <a:latin typeface="Roboto" pitchFamily="34" charset="0"/>
                <a:ea typeface="Roboto" pitchFamily="34" charset="-122"/>
                <a:cs typeface="Roboto" pitchFamily="34" charset="-120"/>
              </a:rPr>
              <a:t>Russia has forged alliances with Asian, Middle Eastern, and Horn of Africa states, diversifying its geopolitical relationships.</a:t>
            </a:r>
            <a:endParaRPr lang="en-US" sz="1750" dirty="0"/>
          </a:p>
        </p:txBody>
      </p:sp>
      <p:pic>
        <p:nvPicPr>
          <p:cNvPr id="8" name="Image 1" descr="preencoded.png"/>
          <p:cNvPicPr>
            <a:picLocks noChangeAspect="1"/>
          </p:cNvPicPr>
          <p:nvPr/>
        </p:nvPicPr>
        <p:blipFill>
          <a:blip r:embed="rId4"/>
          <a:stretch>
            <a:fillRect/>
          </a:stretch>
        </p:blipFill>
        <p:spPr>
          <a:xfrm>
            <a:off x="5667137" y="3388638"/>
            <a:ext cx="555427" cy="555427"/>
          </a:xfrm>
          <a:prstGeom prst="rect">
            <a:avLst/>
          </a:prstGeom>
        </p:spPr>
      </p:pic>
      <p:sp>
        <p:nvSpPr>
          <p:cNvPr id="9" name="Text 5"/>
          <p:cNvSpPr/>
          <p:nvPr/>
        </p:nvSpPr>
        <p:spPr>
          <a:xfrm>
            <a:off x="5667137" y="4166235"/>
            <a:ext cx="2777490" cy="347186"/>
          </a:xfrm>
          <a:prstGeom prst="rect">
            <a:avLst/>
          </a:prstGeom>
          <a:noFill/>
          <a:ln/>
        </p:spPr>
        <p:txBody>
          <a:bodyPr wrap="none" rtlCol="0" anchor="t"/>
          <a:lstStyle/>
          <a:p>
            <a:pPr marL="0" indent="0" algn="l">
              <a:lnSpc>
                <a:spcPts val="2734"/>
              </a:lnSpc>
              <a:buNone/>
            </a:pPr>
            <a:r>
              <a:rPr lang="en-US" sz="2187" dirty="0">
                <a:solidFill>
                  <a:srgbClr val="3C3939"/>
                </a:solidFill>
                <a:latin typeface="Raleway" pitchFamily="34" charset="0"/>
                <a:ea typeface="Raleway" pitchFamily="34" charset="-122"/>
                <a:cs typeface="Raleway" pitchFamily="34" charset="-120"/>
              </a:rPr>
              <a:t>Global Influence</a:t>
            </a:r>
            <a:endParaRPr lang="en-US" sz="2187" dirty="0"/>
          </a:p>
        </p:txBody>
      </p:sp>
      <p:sp>
        <p:nvSpPr>
          <p:cNvPr id="10" name="Text 6"/>
          <p:cNvSpPr/>
          <p:nvPr/>
        </p:nvSpPr>
        <p:spPr>
          <a:xfrm>
            <a:off x="5667137" y="4646652"/>
            <a:ext cx="3296007" cy="1333024"/>
          </a:xfrm>
          <a:prstGeom prst="rect">
            <a:avLst/>
          </a:prstGeom>
          <a:noFill/>
          <a:ln/>
        </p:spPr>
        <p:txBody>
          <a:bodyPr wrap="square" rtlCol="0" anchor="t"/>
          <a:lstStyle/>
          <a:p>
            <a:pPr marL="0" indent="0" algn="l">
              <a:lnSpc>
                <a:spcPts val="2624"/>
              </a:lnSpc>
              <a:buNone/>
            </a:pPr>
            <a:r>
              <a:rPr lang="en-US" sz="1750" dirty="0">
                <a:solidFill>
                  <a:srgbClr val="3C3939"/>
                </a:solidFill>
                <a:latin typeface="Roboto" pitchFamily="34" charset="0"/>
                <a:ea typeface="Roboto" pitchFamily="34" charset="-122"/>
                <a:cs typeface="Roboto" pitchFamily="34" charset="-120"/>
              </a:rPr>
              <a:t>These alliances could potentially strengthen Russia's position and contribute to its resurgence on the global stage.</a:t>
            </a:r>
            <a:endParaRPr lang="en-US" sz="1750" dirty="0"/>
          </a:p>
        </p:txBody>
      </p:sp>
      <p:pic>
        <p:nvPicPr>
          <p:cNvPr id="11" name="Image 2" descr="preencoded.png"/>
          <p:cNvPicPr>
            <a:picLocks noChangeAspect="1"/>
          </p:cNvPicPr>
          <p:nvPr/>
        </p:nvPicPr>
        <p:blipFill>
          <a:blip r:embed="rId5"/>
          <a:stretch>
            <a:fillRect/>
          </a:stretch>
        </p:blipFill>
        <p:spPr>
          <a:xfrm>
            <a:off x="9296400" y="3388638"/>
            <a:ext cx="555427" cy="555427"/>
          </a:xfrm>
          <a:prstGeom prst="rect">
            <a:avLst/>
          </a:prstGeom>
        </p:spPr>
      </p:pic>
      <p:sp>
        <p:nvSpPr>
          <p:cNvPr id="12" name="Text 7"/>
          <p:cNvSpPr/>
          <p:nvPr/>
        </p:nvSpPr>
        <p:spPr>
          <a:xfrm>
            <a:off x="9296400" y="4166235"/>
            <a:ext cx="3275528" cy="347186"/>
          </a:xfrm>
          <a:prstGeom prst="rect">
            <a:avLst/>
          </a:prstGeom>
          <a:noFill/>
          <a:ln/>
        </p:spPr>
        <p:txBody>
          <a:bodyPr wrap="none" rtlCol="0" anchor="t"/>
          <a:lstStyle/>
          <a:p>
            <a:pPr marL="0" indent="0" algn="l">
              <a:lnSpc>
                <a:spcPts val="2734"/>
              </a:lnSpc>
              <a:buNone/>
            </a:pPr>
            <a:r>
              <a:rPr lang="en-US" sz="2187" dirty="0">
                <a:solidFill>
                  <a:srgbClr val="3C3939"/>
                </a:solidFill>
                <a:latin typeface="Raleway" pitchFamily="34" charset="0"/>
                <a:ea typeface="Raleway" pitchFamily="34" charset="-122"/>
                <a:cs typeface="Raleway" pitchFamily="34" charset="-120"/>
              </a:rPr>
              <a:t>Geopolitical Maneuvering</a:t>
            </a:r>
            <a:endParaRPr lang="en-US" sz="2187" dirty="0"/>
          </a:p>
        </p:txBody>
      </p:sp>
      <p:sp>
        <p:nvSpPr>
          <p:cNvPr id="13" name="Text 8"/>
          <p:cNvSpPr/>
          <p:nvPr/>
        </p:nvSpPr>
        <p:spPr>
          <a:xfrm>
            <a:off x="9296400" y="4646652"/>
            <a:ext cx="3296007" cy="1333024"/>
          </a:xfrm>
          <a:prstGeom prst="rect">
            <a:avLst/>
          </a:prstGeom>
          <a:noFill/>
          <a:ln/>
        </p:spPr>
        <p:txBody>
          <a:bodyPr wrap="square" rtlCol="0" anchor="t"/>
          <a:lstStyle/>
          <a:p>
            <a:pPr marL="0" indent="0" algn="l">
              <a:lnSpc>
                <a:spcPts val="2624"/>
              </a:lnSpc>
              <a:buNone/>
            </a:pPr>
            <a:r>
              <a:rPr lang="en-US" sz="1750" dirty="0">
                <a:solidFill>
                  <a:srgbClr val="3C3939"/>
                </a:solidFill>
                <a:latin typeface="Roboto" pitchFamily="34" charset="0"/>
                <a:ea typeface="Roboto" pitchFamily="34" charset="-122"/>
                <a:cs typeface="Roboto" pitchFamily="34" charset="-120"/>
              </a:rPr>
              <a:t>Russia's pursuit of these partnerships reflects its strategic efforts to expand its influence and counter Western dominance.</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75000"/>
            </a:srgbClr>
          </a:solidFill>
          <a:ln/>
        </p:spPr>
      </p:sp>
      <p:sp>
        <p:nvSpPr>
          <p:cNvPr id="4" name="Text 2"/>
          <p:cNvSpPr/>
          <p:nvPr/>
        </p:nvSpPr>
        <p:spPr>
          <a:xfrm>
            <a:off x="2037993" y="1794034"/>
            <a:ext cx="10554414" cy="1388745"/>
          </a:xfrm>
          <a:prstGeom prst="rect">
            <a:avLst/>
          </a:prstGeom>
          <a:noFill/>
          <a:ln/>
        </p:spPr>
        <p:txBody>
          <a:bodyPr wrap="square" rtlCol="0" anchor="t"/>
          <a:lstStyle/>
          <a:p>
            <a:pPr marL="0" indent="0">
              <a:lnSpc>
                <a:spcPts val="5468"/>
              </a:lnSpc>
              <a:buNone/>
            </a:pPr>
            <a:r>
              <a:rPr lang="en-US" sz="4374" dirty="0">
                <a:solidFill>
                  <a:srgbClr val="1B1B27"/>
                </a:solidFill>
                <a:latin typeface="Raleway" pitchFamily="34" charset="0"/>
                <a:ea typeface="Raleway" pitchFamily="34" charset="-122"/>
                <a:cs typeface="Raleway" pitchFamily="34" charset="-120"/>
              </a:rPr>
              <a:t>Challenges and Opportunities for Russia's Resurgence</a:t>
            </a:r>
            <a:endParaRPr lang="en-US" sz="4374" dirty="0"/>
          </a:p>
        </p:txBody>
      </p:sp>
      <p:sp>
        <p:nvSpPr>
          <p:cNvPr id="5" name="Shape 3"/>
          <p:cNvSpPr/>
          <p:nvPr/>
        </p:nvSpPr>
        <p:spPr>
          <a:xfrm>
            <a:off x="2037993" y="3627120"/>
            <a:ext cx="10554414" cy="2808327"/>
          </a:xfrm>
          <a:prstGeom prst="roundRect">
            <a:avLst>
              <a:gd name="adj" fmla="val 3560"/>
            </a:avLst>
          </a:prstGeom>
          <a:noFill/>
          <a:ln w="7620">
            <a:solidFill>
              <a:srgbClr val="000000">
                <a:alpha val="8000"/>
              </a:srgbClr>
            </a:solidFill>
            <a:prstDash val="solid"/>
          </a:ln>
        </p:spPr>
      </p:sp>
      <p:sp>
        <p:nvSpPr>
          <p:cNvPr id="6" name="Shape 4"/>
          <p:cNvSpPr/>
          <p:nvPr/>
        </p:nvSpPr>
        <p:spPr>
          <a:xfrm>
            <a:off x="2045613" y="3634740"/>
            <a:ext cx="10539174" cy="614958"/>
          </a:xfrm>
          <a:prstGeom prst="rect">
            <a:avLst/>
          </a:prstGeom>
          <a:solidFill>
            <a:srgbClr val="FFFFFF">
              <a:alpha val="4000"/>
            </a:srgbClr>
          </a:solidFill>
          <a:ln/>
        </p:spPr>
      </p:sp>
      <p:sp>
        <p:nvSpPr>
          <p:cNvPr id="7" name="Text 5"/>
          <p:cNvSpPr/>
          <p:nvPr/>
        </p:nvSpPr>
        <p:spPr>
          <a:xfrm>
            <a:off x="2267783" y="3775591"/>
            <a:ext cx="4821436" cy="333256"/>
          </a:xfrm>
          <a:prstGeom prst="rect">
            <a:avLst/>
          </a:prstGeom>
          <a:noFill/>
          <a:ln/>
        </p:spPr>
        <p:txBody>
          <a:bodyPr wrap="non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Challenges</a:t>
            </a:r>
            <a:endParaRPr lang="en-US" sz="1750" dirty="0"/>
          </a:p>
        </p:txBody>
      </p:sp>
      <p:sp>
        <p:nvSpPr>
          <p:cNvPr id="8" name="Text 6"/>
          <p:cNvSpPr/>
          <p:nvPr/>
        </p:nvSpPr>
        <p:spPr>
          <a:xfrm>
            <a:off x="7541181" y="3775591"/>
            <a:ext cx="4821436" cy="333256"/>
          </a:xfrm>
          <a:prstGeom prst="rect">
            <a:avLst/>
          </a:prstGeom>
          <a:noFill/>
          <a:ln/>
        </p:spPr>
        <p:txBody>
          <a:bodyPr wrap="non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Opportunities</a:t>
            </a:r>
            <a:endParaRPr lang="en-US" sz="1750" dirty="0"/>
          </a:p>
        </p:txBody>
      </p:sp>
      <p:sp>
        <p:nvSpPr>
          <p:cNvPr id="9" name="Shape 7"/>
          <p:cNvSpPr/>
          <p:nvPr/>
        </p:nvSpPr>
        <p:spPr>
          <a:xfrm>
            <a:off x="2045613" y="4249698"/>
            <a:ext cx="10539174" cy="614958"/>
          </a:xfrm>
          <a:prstGeom prst="rect">
            <a:avLst/>
          </a:prstGeom>
          <a:solidFill>
            <a:srgbClr val="000000">
              <a:alpha val="4000"/>
            </a:srgbClr>
          </a:solidFill>
          <a:ln/>
        </p:spPr>
      </p:sp>
      <p:sp>
        <p:nvSpPr>
          <p:cNvPr id="10" name="Text 8"/>
          <p:cNvSpPr/>
          <p:nvPr/>
        </p:nvSpPr>
        <p:spPr>
          <a:xfrm>
            <a:off x="2267783" y="4390549"/>
            <a:ext cx="4821436" cy="333256"/>
          </a:xfrm>
          <a:prstGeom prst="rect">
            <a:avLst/>
          </a:prstGeom>
          <a:noFill/>
          <a:ln/>
        </p:spPr>
        <p:txBody>
          <a:bodyPr wrap="non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Dependence on European energy markets</a:t>
            </a:r>
            <a:endParaRPr lang="en-US" sz="1750" dirty="0"/>
          </a:p>
        </p:txBody>
      </p:sp>
      <p:sp>
        <p:nvSpPr>
          <p:cNvPr id="11" name="Text 9"/>
          <p:cNvSpPr/>
          <p:nvPr/>
        </p:nvSpPr>
        <p:spPr>
          <a:xfrm>
            <a:off x="7541181" y="4390549"/>
            <a:ext cx="4821436" cy="333256"/>
          </a:xfrm>
          <a:prstGeom prst="rect">
            <a:avLst/>
          </a:prstGeom>
          <a:noFill/>
          <a:ln/>
        </p:spPr>
        <p:txBody>
          <a:bodyPr wrap="non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Diversification of global partnerships</a:t>
            </a:r>
            <a:endParaRPr lang="en-US" sz="1750" dirty="0"/>
          </a:p>
        </p:txBody>
      </p:sp>
      <p:sp>
        <p:nvSpPr>
          <p:cNvPr id="12" name="Shape 10"/>
          <p:cNvSpPr/>
          <p:nvPr/>
        </p:nvSpPr>
        <p:spPr>
          <a:xfrm>
            <a:off x="2045613" y="4864656"/>
            <a:ext cx="10539174" cy="948214"/>
          </a:xfrm>
          <a:prstGeom prst="rect">
            <a:avLst/>
          </a:prstGeom>
          <a:solidFill>
            <a:srgbClr val="FFFFFF">
              <a:alpha val="4000"/>
            </a:srgbClr>
          </a:solidFill>
          <a:ln/>
        </p:spPr>
      </p:sp>
      <p:sp>
        <p:nvSpPr>
          <p:cNvPr id="13" name="Text 11"/>
          <p:cNvSpPr/>
          <p:nvPr/>
        </p:nvSpPr>
        <p:spPr>
          <a:xfrm>
            <a:off x="2267783" y="5005507"/>
            <a:ext cx="4821436" cy="333256"/>
          </a:xfrm>
          <a:prstGeom prst="rect">
            <a:avLst/>
          </a:prstGeom>
          <a:noFill/>
          <a:ln/>
        </p:spPr>
        <p:txBody>
          <a:bodyPr wrap="non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Strained relations with the West</a:t>
            </a:r>
            <a:endParaRPr lang="en-US" sz="1750" dirty="0"/>
          </a:p>
        </p:txBody>
      </p:sp>
      <p:sp>
        <p:nvSpPr>
          <p:cNvPr id="14" name="Text 12"/>
          <p:cNvSpPr/>
          <p:nvPr/>
        </p:nvSpPr>
        <p:spPr>
          <a:xfrm>
            <a:off x="7541181" y="5005507"/>
            <a:ext cx="4821436" cy="666512"/>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Strengthening regional influence in the Black Sea and beyond</a:t>
            </a:r>
            <a:endParaRPr lang="en-US" sz="1750" dirty="0"/>
          </a:p>
        </p:txBody>
      </p:sp>
      <p:sp>
        <p:nvSpPr>
          <p:cNvPr id="15" name="Shape 13"/>
          <p:cNvSpPr/>
          <p:nvPr/>
        </p:nvSpPr>
        <p:spPr>
          <a:xfrm>
            <a:off x="2045613" y="5812869"/>
            <a:ext cx="10539174" cy="614958"/>
          </a:xfrm>
          <a:prstGeom prst="rect">
            <a:avLst/>
          </a:prstGeom>
          <a:solidFill>
            <a:srgbClr val="000000">
              <a:alpha val="4000"/>
            </a:srgbClr>
          </a:solidFill>
          <a:ln/>
        </p:spPr>
      </p:sp>
      <p:sp>
        <p:nvSpPr>
          <p:cNvPr id="16" name="Text 14"/>
          <p:cNvSpPr/>
          <p:nvPr/>
        </p:nvSpPr>
        <p:spPr>
          <a:xfrm>
            <a:off x="2267783" y="5953720"/>
            <a:ext cx="4821436" cy="333256"/>
          </a:xfrm>
          <a:prstGeom prst="rect">
            <a:avLst/>
          </a:prstGeom>
          <a:noFill/>
          <a:ln/>
        </p:spPr>
        <p:txBody>
          <a:bodyPr wrap="non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Concerns over autocratic tendencies</a:t>
            </a:r>
            <a:endParaRPr lang="en-US" sz="1750" dirty="0"/>
          </a:p>
        </p:txBody>
      </p:sp>
      <p:sp>
        <p:nvSpPr>
          <p:cNvPr id="17" name="Text 15"/>
          <p:cNvSpPr/>
          <p:nvPr/>
        </p:nvSpPr>
        <p:spPr>
          <a:xfrm>
            <a:off x="7541181" y="5953720"/>
            <a:ext cx="4821436" cy="333256"/>
          </a:xfrm>
          <a:prstGeom prst="rect">
            <a:avLst/>
          </a:prstGeom>
          <a:noFill/>
          <a:ln/>
        </p:spPr>
        <p:txBody>
          <a:bodyPr wrap="non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Rekindling national pride and aspirations</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5" name="Text 2"/>
          <p:cNvSpPr/>
          <p:nvPr/>
        </p:nvSpPr>
        <p:spPr>
          <a:xfrm>
            <a:off x="833199" y="1691521"/>
            <a:ext cx="7477601" cy="2874645"/>
          </a:xfrm>
          <a:prstGeom prst="rect">
            <a:avLst/>
          </a:prstGeom>
          <a:noFill/>
          <a:ln/>
        </p:spPr>
        <p:txBody>
          <a:bodyPr wrap="square" rtlCol="0" anchor="t"/>
          <a:lstStyle/>
          <a:p>
            <a:pPr marL="0" indent="0">
              <a:lnSpc>
                <a:spcPts val="7545"/>
              </a:lnSpc>
              <a:buNone/>
            </a:pPr>
            <a:r>
              <a:rPr lang="en-US" sz="6036" dirty="0">
                <a:solidFill>
                  <a:srgbClr val="1B1B27"/>
                </a:solidFill>
                <a:latin typeface="Raleway" pitchFamily="34" charset="0"/>
                <a:ea typeface="Raleway" pitchFamily="34" charset="-122"/>
                <a:cs typeface="Raleway" pitchFamily="34" charset="-120"/>
              </a:rPr>
              <a:t>Russia and the Emerging Asian Powers</a:t>
            </a:r>
            <a:endParaRPr lang="en-US" sz="6036" dirty="0"/>
          </a:p>
        </p:txBody>
      </p:sp>
      <p:sp>
        <p:nvSpPr>
          <p:cNvPr id="6" name="Text 3"/>
          <p:cNvSpPr/>
          <p:nvPr/>
        </p:nvSpPr>
        <p:spPr>
          <a:xfrm>
            <a:off x="833199" y="4899422"/>
            <a:ext cx="7477601" cy="999768"/>
          </a:xfrm>
          <a:prstGeom prst="rect">
            <a:avLst/>
          </a:prstGeom>
          <a:noFill/>
          <a:ln/>
        </p:spPr>
        <p:txBody>
          <a:bodyPr wrap="square" rtlCol="0" anchor="t"/>
          <a:lstStyle/>
          <a:p>
            <a:pPr marL="0" indent="0">
              <a:lnSpc>
                <a:spcPts val="2624"/>
              </a:lnSpc>
              <a:buNone/>
            </a:pPr>
            <a:r>
              <a:rPr lang="en-US" sz="1750" dirty="0">
                <a:solidFill>
                  <a:srgbClr val="3C3939"/>
                </a:solidFill>
                <a:latin typeface="Roboto" pitchFamily="34" charset="0"/>
                <a:ea typeface="Roboto" pitchFamily="34" charset="-122"/>
                <a:cs typeface="Roboto" pitchFamily="34" charset="-120"/>
              </a:rPr>
              <a:t>The evolving relationships between Russia and emerging Asian powers, notably China and India, have significant geopolitical implications, shaping the dynamics of Eurasian and global politics.</a:t>
            </a:r>
            <a:endParaRPr lang="en-US" sz="1750" dirty="0"/>
          </a:p>
        </p:txBody>
      </p:sp>
      <p:sp>
        <p:nvSpPr>
          <p:cNvPr id="7" name="Shape 4"/>
          <p:cNvSpPr/>
          <p:nvPr/>
        </p:nvSpPr>
        <p:spPr>
          <a:xfrm>
            <a:off x="833199" y="6165771"/>
            <a:ext cx="355402" cy="355402"/>
          </a:xfrm>
          <a:prstGeom prst="roundRect">
            <a:avLst>
              <a:gd name="adj" fmla="val 25726039"/>
            </a:avLst>
          </a:prstGeom>
          <a:noFill/>
          <a:ln w="7620">
            <a:solidFill>
              <a:srgbClr val="FFFFFF"/>
            </a:solidFill>
            <a:prstDash val="solid"/>
          </a:ln>
        </p:spPr>
      </p:sp>
    </p:spTree>
    <p:extLst>
      <p:ext uri="{BB962C8B-B14F-4D97-AF65-F5344CB8AC3E}">
        <p14:creationId xmlns:p14="http://schemas.microsoft.com/office/powerpoint/2010/main" val="8094451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2875</Words>
  <Application>Microsoft Macintosh PowerPoint</Application>
  <PresentationFormat>Custom</PresentationFormat>
  <Paragraphs>307</Paragraphs>
  <Slides>36</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Raleway</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Teja Kiran, Chintha</cp:lastModifiedBy>
  <cp:revision>8</cp:revision>
  <dcterms:created xsi:type="dcterms:W3CDTF">2024-06-18T13:04:15Z</dcterms:created>
  <dcterms:modified xsi:type="dcterms:W3CDTF">2024-06-19T07:42:44Z</dcterms:modified>
</cp:coreProperties>
</file>